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Prata" charset="1" panose="00000500000000000000"/>
      <p:regular r:id="rId21"/>
    </p:embeddedFont>
    <p:embeddedFont>
      <p:font typeface="Georgia Pro" charset="1" panose="02040502050405020303"/>
      <p:regular r:id="rId22"/>
    </p:embeddedFont>
    <p:embeddedFont>
      <p:font typeface="Helvetica" charset="1" panose="020B0504020202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theme" Target="theme/theme2.xml"/><Relationship Id="rId26" Type="http://schemas.openxmlformats.org/officeDocument/2006/relationships/notesSlide" Target="notesSlides/notesSlide5.xml"/><Relationship Id="rId21" Type="http://schemas.openxmlformats.org/officeDocument/2006/relationships/font" Target="fonts/font21.fntdata"/><Relationship Id="rId3" Type="http://schemas.openxmlformats.org/officeDocument/2006/relationships/viewProps" Target="viewProps.xml"/><Relationship Id="rId34"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25.fntdata"/><Relationship Id="rId7" Type="http://schemas.openxmlformats.org/officeDocument/2006/relationships/slide" Target="slides/slide2.xml"/><Relationship Id="rId33" Type="http://schemas.openxmlformats.org/officeDocument/2006/relationships/customXml" Target="../customXml/item1.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notesSlide" Target="notesSlides/notesSlide2.xml"/><Relationship Id="rId29" Type="http://schemas.openxmlformats.org/officeDocument/2006/relationships/notesSlide" Target="notesSlides/notesSlide8.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notesSlide" Target="notesSlides/notesSlide4.xml"/><Relationship Id="rId32" Type="http://schemas.openxmlformats.org/officeDocument/2006/relationships/notesSlide" Target="notesSlides/notesSlide1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notesSlide" Target="notesSlides/notesSlide3.xml"/><Relationship Id="rId28" Type="http://schemas.openxmlformats.org/officeDocument/2006/relationships/notesSlide" Target="notesSlides/notesSlide7.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Slide" Target="notesSlides/notesSlide1.xml"/><Relationship Id="rId31" Type="http://schemas.openxmlformats.org/officeDocument/2006/relationships/notesSlide" Target="notesSlides/notesSlide10.xml"/><Relationship Id="rId14" Type="http://schemas.openxmlformats.org/officeDocument/2006/relationships/slide" Target="slides/slide9.xml"/><Relationship Id="rId22" Type="http://schemas.openxmlformats.org/officeDocument/2006/relationships/font" Target="fonts/font22.fntdata"/><Relationship Id="rId27" Type="http://schemas.openxmlformats.org/officeDocument/2006/relationships/notesSlide" Target="notesSlides/notesSlide6.xml"/><Relationship Id="rId30" Type="http://schemas.openxmlformats.org/officeDocument/2006/relationships/notesSlide" Target="notesSlides/notesSlide9.xml"/><Relationship Id="rId4" Type="http://schemas.openxmlformats.org/officeDocument/2006/relationships/theme" Target="theme/theme1.xml"/><Relationship Id="rId9" Type="http://schemas.openxmlformats.org/officeDocument/2006/relationships/slide" Target="slides/slide4.xml"/><Relationship Id="rId35" Type="http://schemas.openxmlformats.org/officeDocument/2006/relationships/customXml" Target="../customXml/item3.xml"/><Relationship Id="rId8"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note to presenter:</a:t>
            </a:r>
          </a:p>
          <a:p>
            <a:r>
              <a:rPr lang="en-US"/>
              <a:t>We hope this PowerPoint is a useful resource for you to introduce Mary MacKillop's Feast Day to your audience. We have included basic explanations on each slide, and more detailed explanations in the slide notes.</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August, let’s follow the example</a:t>
            </a:r>
          </a:p>
          <a:p>
            <a:r>
              <a:rPr lang="en-US"/>
              <a:t>Of Australia’s most loved saint</a:t>
            </a:r>
          </a:p>
          <a:p>
            <a:r>
              <a:rPr lang="en-US"/>
              <a:t>And stand up to injustice</a:t>
            </a:r>
          </a:p>
          <a:p>
            <a:r>
              <a:rPr lang="en-US"/>
              <a:t>When we see it.</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https://www.marymackilloptoday.org.au/mary-mackillop-feast-day/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Mary Helen MacKillop was born in 1842 in Victoria to Scottish immigrant parents and grew up with seven brothers and sisters. </a:t>
            </a:r>
          </a:p>
          <a:p>
            <a:r>
              <a:rPr lang="en-US"/>
              <a:t/>
            </a:r>
          </a:p>
          <a:p>
            <a:r>
              <a:rPr lang="en-US"/>
              <a:t>At the age of twenty-four, she dedicated her life to God and took on the name “Mary of the Cross.” </a:t>
            </a:r>
          </a:p>
          <a:p>
            <a:r>
              <a:rPr lang="en-US"/>
              <a:t/>
            </a:r>
          </a:p>
          <a:p>
            <a:r>
              <a:rPr lang="en-US"/>
              <a:t>Mary was an ordinary woman with an extraordinary dream and a big heart. Her dream was to give the poorest families and most neglected children access to education and safe shelter by opening schools. </a:t>
            </a:r>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what little resources they had, Mary and Father Tenison Woods turned an old stable into a school in Penola, South Australia. </a:t>
            </a:r>
          </a:p>
          <a:p>
            <a:r>
              <a:rPr lang="en-US"/>
              <a:t/>
            </a:r>
          </a:p>
          <a:p>
            <a:r>
              <a:rPr lang="en-US"/>
              <a:t>In 1866 Mary and Father Tenison worked together to set up the Sisters of St Joseph of the Sacred Heart (the Josephites). This was the first religious order to be founded by an Australian. </a:t>
            </a:r>
          </a:p>
          <a:p>
            <a:r>
              <a:rPr lang="en-US"/>
              <a:t/>
            </a:r>
          </a:p>
          <a:p>
            <a:r>
              <a:rPr lang="en-US"/>
              <a:t>As a passionate educator, Mary broke through the prejudice of the early 19th century to educate all—regardless of gender, race, faith, or wealth—while ministering to the vulnerable with compassion. </a:t>
            </a:r>
          </a:p>
          <a:p>
            <a:r>
              <a:rPr lang="en-US"/>
              <a:t/>
            </a:r>
          </a:p>
          <a:p>
            <a:r>
              <a:rPr lang="en-US"/>
              <a:t>She and the Sisters of St Joseph went wherever the need was greatest. They gave up everything to live and teach amongst the people they served.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Saints have dedicated Feast Days when they are remembered with special mention and prayers. Mary MacKillop’s Feast Day is on 8th August, which is the day she died.</a:t>
            </a:r>
          </a:p>
          <a:p>
            <a:r>
              <a:rPr lang="en-US"/>
              <a:t/>
            </a:r>
          </a:p>
          <a:p>
            <a:r>
              <a:rPr lang="en-US"/>
              <a:t>Mary’s Feast Day is a wonderful time to reflect on the qualities and actions that set her apart, and how her legacy continues to be relevant today.</a:t>
            </a:r>
          </a:p>
          <a:p>
            <a:r>
              <a:rPr lang="en-US"/>
              <a:t/>
            </a:r>
          </a:p>
          <a:p>
            <a:r>
              <a:rPr lang="en-US"/>
              <a:t>Mary MacKillop fiercely believed in the power of education to lift communities out of poverty.</a:t>
            </a:r>
          </a:p>
          <a:p>
            <a:r>
              <a:rPr lang="en-US"/>
              <a:t/>
            </a:r>
          </a:p>
          <a:p>
            <a:r>
              <a:rPr lang="en-US"/>
              <a:t>Education in Australia is what it is today, thanks in large part to the dedication and determination of Mary and the Sisters of St Joseph.</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most inspiring things about Saints is that they are people who lived in the world just like us. As we can see with Mary’s life, Saints dedicated every day to honouring God and sharing His love by serving others. </a:t>
            </a:r>
          </a:p>
          <a:p>
            <a:r>
              <a:rPr lang="en-US"/>
              <a:t/>
            </a:r>
          </a:p>
          <a:p>
            <a:r>
              <a:rPr lang="en-US"/>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r>
              <a:rPr lang="en-US"/>
              <a:t/>
            </a:r>
          </a:p>
          <a:p>
            <a:r>
              <a:rPr lang="en-US"/>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r>
              <a:rPr lang="en-US"/>
              <a:t/>
            </a:r>
          </a:p>
          <a:p>
            <a:r>
              <a:rPr lang="en-US"/>
              <a:t>Mary MacKillop was canonised on 17th October 2010 at Saint Peter’s Basilica, Rome.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spirit of Saint Mary MacKillop, Mary MacKillop Today works to transform lives with dignity for self- determination. </a:t>
            </a:r>
          </a:p>
          <a:p>
            <a:r>
              <a:rPr lang="en-US"/>
              <a:t/>
            </a:r>
          </a:p>
          <a:p>
            <a:r>
              <a:rPr lang="en-US"/>
              <a:t>Mary MacKillop fiercely believed in the power of education to lift communities out of poverty. She chose to teach everyone – regardless of gender, race, faith or wealth – while serving with love and compassion. </a:t>
            </a:r>
          </a:p>
          <a:p>
            <a:r>
              <a:rPr lang="en-US"/>
              <a:t/>
            </a:r>
          </a:p>
          <a:p>
            <a:r>
              <a:rPr lang="en-US"/>
              <a:t>Mary MacKillop’s work is still unfinished. Many people are still unable to break the cycle of poverty because they can’t access education. </a:t>
            </a:r>
          </a:p>
          <a:p>
            <a:r>
              <a:rPr lang="en-US"/>
              <a:t/>
            </a:r>
          </a:p>
          <a:p>
            <a:r>
              <a:rPr lang="en-US"/>
              <a:t>Mary MacKillop Today proudly continue her extraordinary 150-year-old legacy, so that all people have the opportunity to flourish.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Mary MacKillop Today works hard to ensure fair access to education for people to have the tools to realise their full potential. </a:t>
            </a:r>
          </a:p>
          <a:p>
            <a:r>
              <a:rPr lang="en-US"/>
              <a:t>This involves working with communities to create change by teaching practical skills to women, men and children in Australia, Timor-Leste, Fiji and Peru. </a:t>
            </a:r>
          </a:p>
          <a:p>
            <a:r>
              <a:rPr lang="en-US"/>
              <a:t> </a:t>
            </a:r>
          </a:p>
          <a:p>
            <a:r>
              <a:rPr lang="en-US"/>
              <a:t>Since 1866, the Sisters of Saint Joseph have worked ‘for the flourishment of our earth and all its people’. Mary MacKillop Today continues that work to help people in the most vulnerable situations to flourish. </a:t>
            </a:r>
          </a:p>
          <a:p>
            <a:r>
              <a:rPr lang="en-U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Timor-Leste is a beautiful country and one of Australia’s closest neighbours. Sadly, 42% of the population live in poverty and access to education is very limited, particularly in rural and remote areas. </a:t>
            </a:r>
          </a:p>
          <a:p>
            <a:r>
              <a:rPr lang="en-US"/>
              <a:t/>
            </a:r>
          </a:p>
          <a:p>
            <a:r>
              <a:rPr lang="en-US"/>
              <a:t>Schools don’t have many resources and about 35% of young people in rural areas cannot read and write. </a:t>
            </a:r>
          </a:p>
          <a:p>
            <a:r>
              <a:rPr lang="en-US"/>
              <a:t>Only 20% of children are enrolled in pre-school. </a:t>
            </a:r>
          </a:p>
          <a:p>
            <a:r>
              <a:rPr lang="en-US"/>
              <a:t/>
            </a:r>
          </a:p>
          <a:p>
            <a:r>
              <a:rPr lang="en-US"/>
              <a:t>Many teachers have only had access to limited education themselves, so they are not able to provide a full education to the next generation. In some cases, they work as volunteer teachers. </a:t>
            </a:r>
          </a:p>
          <a:p>
            <a:r>
              <a:rPr lang="en-US"/>
              <a:t/>
            </a:r>
          </a:p>
          <a:p>
            <a:r>
              <a:rPr lang="en-US"/>
              <a:t>Rural communities are often hard to get to with poor road conditions, so they are even more overlooked. Often, their families can’t afford to send their children to school – and even if they could, it would mean a long walk on dirt roads under the hot sun to get there. </a:t>
            </a:r>
          </a:p>
          <a:p>
            <a:r>
              <a:rPr lang="en-US"/>
              <a:t/>
            </a:r>
          </a:p>
          <a:p>
            <a:r>
              <a:rPr lang="en-US"/>
              <a:t>The Sisters of St Joseph have been working in the communities in Timor-Leste for over 30 years and Mary MacKillop Today continues that work now.</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Mobile Learning Centre gives children in Timor-Leste the opportunity to access books and educational materials through a library learning centre and interactive workshops. </a:t>
            </a:r>
          </a:p>
          <a:p>
            <a:r>
              <a:rPr lang="en-US"/>
              <a:t>The colourful bus travels to some of the most remote areas of Timor-Leste to visit schools bringing fun and creative tools to help children learn in their local language.  </a:t>
            </a:r>
          </a:p>
          <a:p>
            <a:r>
              <a:rPr lang="en-US"/>
              <a:t>The project also helps to teach the teachers how to use different tools to teach in interactive and inclusive ways with books, puppets, arts and crafts and musical instruments. </a:t>
            </a:r>
          </a:p>
          <a:p>
            <a:r>
              <a:rPr lang="en-US"/>
              <a:t/>
            </a:r>
          </a:p>
          <a:p>
            <a:r>
              <a:rPr lang="en-US"/>
              <a:t>Your support can help fund the running costs of our Mobile Learning Centre bus and outreach vehicles to reach the most remote areas and help provide fun learning resources, such as books, musical instruments, and arts and craft activities. </a:t>
            </a:r>
          </a:p>
          <a:p>
            <a:r>
              <a:rPr lang="en-US"/>
              <a:t>Each year, thousands of students across 25 schools experience the fun of the Mobile Learning Centre. Educational and musical resources are also distributed to even more schools throughout Timor-Leste. </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http://www.marymackilloptoday.org.au/" TargetMode="External" Type="http://schemas.openxmlformats.org/officeDocument/2006/relationships/hyperlink"/><Relationship Id="rId5" Target="../media/image15.png" Type="http://schemas.openxmlformats.org/officeDocument/2006/relationships/image"/><Relationship Id="rId6" Target="../media/image1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 Id="rId4"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descr="A person in a robe and head scarf  AI-generated content may be incorrect."/>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60808" y="3158730"/>
            <a:ext cx="8837571" cy="5240551"/>
          </a:xfrm>
          <a:prstGeom prst="rect">
            <a:avLst/>
          </a:prstGeom>
        </p:spPr>
        <p:txBody>
          <a:bodyPr anchor="t" rtlCol="false" tIns="0" lIns="0" bIns="0" rIns="0">
            <a:spAutoFit/>
          </a:bodyPr>
          <a:lstStyle/>
          <a:p>
            <a:pPr algn="l">
              <a:lnSpc>
                <a:spcPts val="6480"/>
              </a:lnSpc>
            </a:pPr>
            <a:r>
              <a:rPr lang="en-US" sz="6000">
                <a:solidFill>
                  <a:srgbClr val="898989"/>
                </a:solidFill>
                <a:latin typeface="Georgia Pro"/>
                <a:ea typeface="Georgia Pro"/>
                <a:cs typeface="Georgia Pro"/>
                <a:sym typeface="Georgia Pro"/>
              </a:rPr>
              <a:t>This August, let’s follow the example of Australia's most loved saint and stand up to injustice when we see it.</a:t>
            </a:r>
          </a:p>
          <a:p>
            <a:pPr algn="l">
              <a:lnSpc>
                <a:spcPts val="6480"/>
              </a:lnSpc>
            </a:pPr>
          </a:p>
          <a:p>
            <a:pPr algn="l">
              <a:lnSpc>
                <a:spcPts val="7920"/>
              </a:lnSpc>
            </a:pPr>
          </a:p>
        </p:txBody>
      </p:sp>
      <p:grpSp>
        <p:nvGrpSpPr>
          <p:cNvPr name="Group 5" id="5"/>
          <p:cNvGrpSpPr>
            <a:grpSpLocks noChangeAspect="true"/>
          </p:cNvGrpSpPr>
          <p:nvPr/>
        </p:nvGrpSpPr>
        <p:grpSpPr>
          <a:xfrm rot="0">
            <a:off x="10835595" y="1204337"/>
            <a:ext cx="6800081" cy="7194945"/>
            <a:chOff x="0" y="0"/>
            <a:chExt cx="12684370" cy="13420920"/>
          </a:xfrm>
        </p:grpSpPr>
        <p:sp>
          <p:nvSpPr>
            <p:cNvPr name="Freeform 6" id="6"/>
            <p:cNvSpPr/>
            <p:nvPr/>
          </p:nvSpPr>
          <p:spPr>
            <a:xfrm flipH="false" flipV="false" rot="0">
              <a:off x="0" y="0"/>
              <a:ext cx="12684379" cy="13420979"/>
            </a:xfrm>
            <a:custGeom>
              <a:avLst/>
              <a:gdLst/>
              <a:ahLst/>
              <a:cxnLst/>
              <a:rect r="r" b="b" t="t" l="l"/>
              <a:pathLst>
                <a:path h="13420979" w="12684379">
                  <a:moveTo>
                    <a:pt x="0" y="0"/>
                  </a:moveTo>
                  <a:lnTo>
                    <a:pt x="12684379" y="0"/>
                  </a:lnTo>
                  <a:lnTo>
                    <a:pt x="12684379" y="13420979"/>
                  </a:lnTo>
                  <a:lnTo>
                    <a:pt x="0" y="13420979"/>
                  </a:lnTo>
                  <a:lnTo>
                    <a:pt x="0" y="0"/>
                  </a:lnTo>
                  <a:close/>
                </a:path>
              </a:pathLst>
            </a:custGeom>
            <a:blipFill>
              <a:blip r:embed="rId4"/>
              <a:stretch>
                <a:fillRect l="0" t="-9204" r="0" b="-9204"/>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4483209"/>
            <a:ext cx="7274991" cy="2063706"/>
          </a:xfrm>
          <a:prstGeom prst="rect">
            <a:avLst/>
          </a:prstGeom>
        </p:spPr>
        <p:txBody>
          <a:bodyPr anchor="t" rtlCol="false" tIns="0" lIns="0" bIns="0" rIns="0">
            <a:spAutoFit/>
          </a:bodyPr>
          <a:lstStyle/>
          <a:p>
            <a:pPr algn="l">
              <a:lnSpc>
                <a:spcPts val="4752"/>
              </a:lnSpc>
            </a:pPr>
            <a:r>
              <a:rPr lang="en-US" sz="3600">
                <a:solidFill>
                  <a:srgbClr val="898989"/>
                </a:solidFill>
                <a:latin typeface="Georgia Pro"/>
                <a:ea typeface="Georgia Pro"/>
                <a:cs typeface="Georgia Pro"/>
                <a:sym typeface="Georgia Pro"/>
              </a:rPr>
              <a:t>Find out more about the work of</a:t>
            </a:r>
          </a:p>
          <a:p>
            <a:pPr algn="l">
              <a:lnSpc>
                <a:spcPts val="4752"/>
              </a:lnSpc>
            </a:pPr>
            <a:r>
              <a:rPr lang="en-US" sz="3600">
                <a:solidFill>
                  <a:srgbClr val="898989"/>
                </a:solidFill>
                <a:latin typeface="Georgia Pro"/>
                <a:ea typeface="Georgia Pro"/>
                <a:cs typeface="Georgia Pro"/>
                <a:sym typeface="Georgia Pro"/>
              </a:rPr>
              <a:t>Mary MacKillop Today at </a:t>
            </a:r>
            <a:r>
              <a:rPr lang="en-US" sz="3600" u="sng">
                <a:solidFill>
                  <a:srgbClr val="005AA0"/>
                </a:solidFill>
                <a:latin typeface="Georgia Pro"/>
                <a:ea typeface="Georgia Pro"/>
                <a:cs typeface="Georgia Pro"/>
                <a:sym typeface="Georgia Pro"/>
                <a:hlinkClick r:id="rId4" tooltip="http://www.marymackilloptoday.org.au/"/>
              </a:rPr>
              <a:t>www.marymackilloptoday.org.au</a:t>
            </a:r>
            <a:r>
              <a:rPr lang="en-US" sz="3600">
                <a:solidFill>
                  <a:srgbClr val="005AA0"/>
                </a:solidFill>
                <a:latin typeface="Georgia Pro"/>
                <a:ea typeface="Georgia Pro"/>
                <a:cs typeface="Georgia Pro"/>
                <a:sym typeface="Georgia Pro"/>
              </a:rPr>
              <a:t> </a:t>
            </a:r>
          </a:p>
          <a:p>
            <a:pPr algn="l">
              <a:lnSpc>
                <a:spcPts val="4752"/>
              </a:lnSpc>
            </a:pPr>
          </a:p>
          <a:p>
            <a:pPr algn="l">
              <a:lnSpc>
                <a:spcPts val="4752"/>
              </a:lnSpc>
            </a:pPr>
          </a:p>
        </p:txBody>
      </p:sp>
      <p:sp>
        <p:nvSpPr>
          <p:cNvPr name="TextBox 5" id="5"/>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Thank you!</a:t>
            </a:r>
          </a:p>
        </p:txBody>
      </p:sp>
      <p:grpSp>
        <p:nvGrpSpPr>
          <p:cNvPr name="Group 6" id="6"/>
          <p:cNvGrpSpPr>
            <a:grpSpLocks noChangeAspect="true"/>
          </p:cNvGrpSpPr>
          <p:nvPr/>
        </p:nvGrpSpPr>
        <p:grpSpPr>
          <a:xfrm rot="0">
            <a:off x="2976142" y="6423950"/>
            <a:ext cx="2649156" cy="2649156"/>
            <a:chOff x="0" y="0"/>
            <a:chExt cx="3532208" cy="3532208"/>
          </a:xfrm>
        </p:grpSpPr>
        <p:sp>
          <p:nvSpPr>
            <p:cNvPr name="Freeform 7" id="7"/>
            <p:cNvSpPr/>
            <p:nvPr/>
          </p:nvSpPr>
          <p:spPr>
            <a:xfrm flipH="false" flipV="false" rot="0">
              <a:off x="0" y="0"/>
              <a:ext cx="3532251" cy="3532251"/>
            </a:xfrm>
            <a:custGeom>
              <a:avLst/>
              <a:gdLst/>
              <a:ahLst/>
              <a:cxnLst/>
              <a:rect r="r" b="b" t="t" l="l"/>
              <a:pathLst>
                <a:path h="3532251" w="3532251">
                  <a:moveTo>
                    <a:pt x="0" y="0"/>
                  </a:moveTo>
                  <a:lnTo>
                    <a:pt x="3532251" y="0"/>
                  </a:lnTo>
                  <a:lnTo>
                    <a:pt x="3532251" y="3532251"/>
                  </a:lnTo>
                  <a:lnTo>
                    <a:pt x="0" y="3532251"/>
                  </a:lnTo>
                  <a:lnTo>
                    <a:pt x="0" y="0"/>
                  </a:lnTo>
                  <a:close/>
                </a:path>
              </a:pathLst>
            </a:custGeom>
            <a:blipFill>
              <a:blip r:embed="rId5"/>
              <a:stretch>
                <a:fillRect l="0" t="0" r="0" b="0"/>
              </a:stretch>
            </a:blipFill>
          </p:spPr>
        </p:sp>
      </p:grpSp>
      <p:grpSp>
        <p:nvGrpSpPr>
          <p:cNvPr name="Group 8" id="8"/>
          <p:cNvGrpSpPr>
            <a:grpSpLocks noChangeAspect="true"/>
          </p:cNvGrpSpPr>
          <p:nvPr/>
        </p:nvGrpSpPr>
        <p:grpSpPr>
          <a:xfrm rot="0">
            <a:off x="9497795" y="3266924"/>
            <a:ext cx="8125430" cy="5416953"/>
            <a:chOff x="0" y="0"/>
            <a:chExt cx="10833906" cy="7222604"/>
          </a:xfrm>
        </p:grpSpPr>
        <p:sp>
          <p:nvSpPr>
            <p:cNvPr name="Freeform 9" id="9"/>
            <p:cNvSpPr/>
            <p:nvPr/>
          </p:nvSpPr>
          <p:spPr>
            <a:xfrm flipH="false" flipV="false" rot="0">
              <a:off x="0" y="0"/>
              <a:ext cx="10833862" cy="7222617"/>
            </a:xfrm>
            <a:custGeom>
              <a:avLst/>
              <a:gdLst/>
              <a:ahLst/>
              <a:cxnLst/>
              <a:rect r="r" b="b" t="t" l="l"/>
              <a:pathLst>
                <a:path h="7222617" w="10833862">
                  <a:moveTo>
                    <a:pt x="0" y="0"/>
                  </a:moveTo>
                  <a:lnTo>
                    <a:pt x="10833862" y="0"/>
                  </a:lnTo>
                  <a:lnTo>
                    <a:pt x="10833862" y="7222617"/>
                  </a:lnTo>
                  <a:lnTo>
                    <a:pt x="0" y="7222617"/>
                  </a:lnTo>
                  <a:lnTo>
                    <a:pt x="0" y="0"/>
                  </a:lnTo>
                  <a:close/>
                </a:path>
              </a:pathLst>
            </a:custGeom>
            <a:blipFill>
              <a:blip r:embed="rId6"/>
              <a:stretch>
                <a:fillRect l="0" t="-6181" r="0" b="-6181"/>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Who is Mary MacKillop?</a:t>
            </a:r>
          </a:p>
        </p:txBody>
      </p:sp>
      <p:sp>
        <p:nvSpPr>
          <p:cNvPr name="TextBox 5" id="5"/>
          <p:cNvSpPr txBox="true"/>
          <p:nvPr/>
        </p:nvSpPr>
        <p:spPr>
          <a:xfrm rot="0">
            <a:off x="1197680" y="4554654"/>
            <a:ext cx="8837571" cy="4325395"/>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Mary MacKillop is Australia’s first and only Saint.</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She was born in Victoria in 1842 and had 8 brothers and sisters.</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Mary became a Saint because she devoted her life to God and serving other people.</a:t>
            </a:r>
          </a:p>
        </p:txBody>
      </p:sp>
      <p:grpSp>
        <p:nvGrpSpPr>
          <p:cNvPr name="Group 6" id="6"/>
          <p:cNvGrpSpPr>
            <a:grpSpLocks noChangeAspect="true"/>
          </p:cNvGrpSpPr>
          <p:nvPr/>
        </p:nvGrpSpPr>
        <p:grpSpPr>
          <a:xfrm rot="0">
            <a:off x="10863439" y="1390007"/>
            <a:ext cx="7094997" cy="7506986"/>
            <a:chOff x="0" y="0"/>
            <a:chExt cx="12684370" cy="13420920"/>
          </a:xfrm>
        </p:grpSpPr>
        <p:sp>
          <p:nvSpPr>
            <p:cNvPr name="Freeform 7" id="7"/>
            <p:cNvSpPr/>
            <p:nvPr/>
          </p:nvSpPr>
          <p:spPr>
            <a:xfrm flipH="false" flipV="false" rot="0">
              <a:off x="0" y="0"/>
              <a:ext cx="12684379" cy="13420979"/>
            </a:xfrm>
            <a:custGeom>
              <a:avLst/>
              <a:gdLst/>
              <a:ahLst/>
              <a:cxnLst/>
              <a:rect r="r" b="b" t="t" l="l"/>
              <a:pathLst>
                <a:path h="13420979" w="12684379">
                  <a:moveTo>
                    <a:pt x="0" y="0"/>
                  </a:moveTo>
                  <a:lnTo>
                    <a:pt x="12684379" y="0"/>
                  </a:lnTo>
                  <a:lnTo>
                    <a:pt x="12684379" y="13420979"/>
                  </a:lnTo>
                  <a:lnTo>
                    <a:pt x="0" y="13420979"/>
                  </a:lnTo>
                  <a:lnTo>
                    <a:pt x="0" y="0"/>
                  </a:lnTo>
                  <a:close/>
                </a:path>
              </a:pathLst>
            </a:custGeom>
            <a:blipFill>
              <a:blip r:embed="rId4"/>
              <a:stretch>
                <a:fillRect l="0" t="-9204" r="0" b="-9204"/>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Who is Mary MacKillop?</a:t>
            </a:r>
          </a:p>
        </p:txBody>
      </p:sp>
      <p:sp>
        <p:nvSpPr>
          <p:cNvPr name="TextBox 5" id="5"/>
          <p:cNvSpPr txBox="true"/>
          <p:nvPr/>
        </p:nvSpPr>
        <p:spPr>
          <a:xfrm rot="0">
            <a:off x="1197680" y="4149789"/>
            <a:ext cx="8837571" cy="4794636"/>
          </a:xfrm>
          <a:prstGeom prst="rect">
            <a:avLst/>
          </a:prstGeom>
        </p:spPr>
        <p:txBody>
          <a:bodyPr anchor="t" rtlCol="false" tIns="0" lIns="0" bIns="0" rIns="0">
            <a:spAutoFit/>
          </a:bodyPr>
          <a:lstStyle/>
          <a:p>
            <a:pPr algn="l" marL="651510" indent="-325755" lvl="1">
              <a:lnSpc>
                <a:spcPts val="4276"/>
              </a:lnSpc>
              <a:buFont typeface="Arial"/>
              <a:buChar char="•"/>
            </a:pPr>
            <a:r>
              <a:rPr lang="en-US" sz="3600">
                <a:solidFill>
                  <a:srgbClr val="898989"/>
                </a:solidFill>
                <a:latin typeface="Georgia Pro"/>
                <a:ea typeface="Georgia Pro"/>
                <a:cs typeface="Georgia Pro"/>
                <a:sym typeface="Georgia Pro"/>
              </a:rPr>
              <a:t>Mary and Father Julian Tenison Woods started the Sisters of St Joseph.</a:t>
            </a:r>
          </a:p>
          <a:p>
            <a:pPr algn="l" marL="651510" indent="-325755" lvl="1">
              <a:lnSpc>
                <a:spcPts val="4276"/>
              </a:lnSpc>
              <a:buFont typeface="Arial"/>
              <a:buChar char="•"/>
            </a:pPr>
            <a:r>
              <a:rPr lang="en-US" sz="3600">
                <a:solidFill>
                  <a:srgbClr val="898989"/>
                </a:solidFill>
                <a:latin typeface="Georgia Pro"/>
                <a:ea typeface="Georgia Pro"/>
                <a:cs typeface="Georgia Pro"/>
                <a:sym typeface="Georgia Pro"/>
              </a:rPr>
              <a:t>They opened schools all over Australia so children across the country could receive an education.</a:t>
            </a:r>
          </a:p>
          <a:p>
            <a:pPr algn="l" marL="651510" indent="-325755" lvl="1">
              <a:lnSpc>
                <a:spcPts val="4276"/>
              </a:lnSpc>
              <a:buFont typeface="Arial"/>
              <a:buChar char="•"/>
            </a:pPr>
            <a:r>
              <a:rPr lang="en-US" sz="3600">
                <a:solidFill>
                  <a:srgbClr val="898989"/>
                </a:solidFill>
                <a:latin typeface="Georgia Pro"/>
                <a:ea typeface="Georgia Pro"/>
                <a:cs typeface="Georgia Pro"/>
                <a:sym typeface="Georgia Pro"/>
              </a:rPr>
              <a:t>Mary faced many challenges throughout her life but always looked after others, especially vulnerable communities.</a:t>
            </a:r>
          </a:p>
          <a:p>
            <a:pPr algn="l" marL="651510" indent="-325755" lvl="1">
              <a:lnSpc>
                <a:spcPts val="4276"/>
              </a:lnSpc>
            </a:pPr>
          </a:p>
          <a:p>
            <a:pPr algn="l" marL="651510" indent="-325755" lvl="1">
              <a:lnSpc>
                <a:spcPts val="4276"/>
              </a:lnSpc>
            </a:pPr>
          </a:p>
        </p:txBody>
      </p:sp>
      <p:grpSp>
        <p:nvGrpSpPr>
          <p:cNvPr name="Group 6" id="6"/>
          <p:cNvGrpSpPr>
            <a:grpSpLocks noChangeAspect="true"/>
          </p:cNvGrpSpPr>
          <p:nvPr/>
        </p:nvGrpSpPr>
        <p:grpSpPr>
          <a:xfrm rot="0">
            <a:off x="10863439" y="1390007"/>
            <a:ext cx="7094997" cy="7506986"/>
            <a:chOff x="0" y="0"/>
            <a:chExt cx="12684370" cy="13420920"/>
          </a:xfrm>
        </p:grpSpPr>
        <p:sp>
          <p:nvSpPr>
            <p:cNvPr name="Freeform 7" id="7"/>
            <p:cNvSpPr/>
            <p:nvPr/>
          </p:nvSpPr>
          <p:spPr>
            <a:xfrm flipH="false" flipV="false" rot="0">
              <a:off x="0" y="0"/>
              <a:ext cx="12684379" cy="13420979"/>
            </a:xfrm>
            <a:custGeom>
              <a:avLst/>
              <a:gdLst/>
              <a:ahLst/>
              <a:cxnLst/>
              <a:rect r="r" b="b" t="t" l="l"/>
              <a:pathLst>
                <a:path h="13420979" w="12684379">
                  <a:moveTo>
                    <a:pt x="0" y="0"/>
                  </a:moveTo>
                  <a:lnTo>
                    <a:pt x="12684379" y="0"/>
                  </a:lnTo>
                  <a:lnTo>
                    <a:pt x="12684379" y="13420979"/>
                  </a:lnTo>
                  <a:lnTo>
                    <a:pt x="0" y="13420979"/>
                  </a:lnTo>
                  <a:lnTo>
                    <a:pt x="0" y="0"/>
                  </a:lnTo>
                  <a:close/>
                </a:path>
              </a:pathLst>
            </a:custGeom>
            <a:blipFill>
              <a:blip r:embed="rId4"/>
              <a:stretch>
                <a:fillRect l="0" t="-9204" r="0" b="-9204"/>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What is a Feast Day?</a:t>
            </a:r>
          </a:p>
        </p:txBody>
      </p:sp>
      <p:grpSp>
        <p:nvGrpSpPr>
          <p:cNvPr name="Group 5" id="5"/>
          <p:cNvGrpSpPr>
            <a:grpSpLocks noChangeAspect="true"/>
          </p:cNvGrpSpPr>
          <p:nvPr/>
        </p:nvGrpSpPr>
        <p:grpSpPr>
          <a:xfrm rot="0">
            <a:off x="12095542" y="2760561"/>
            <a:ext cx="4994776" cy="6243470"/>
            <a:chOff x="0" y="0"/>
            <a:chExt cx="6659702" cy="8324626"/>
          </a:xfrm>
        </p:grpSpPr>
        <p:sp>
          <p:nvSpPr>
            <p:cNvPr name="Freeform 6" id="6" descr="A group of people sitting in chairs outside a building  Description automatically generated"/>
            <p:cNvSpPr/>
            <p:nvPr/>
          </p:nvSpPr>
          <p:spPr>
            <a:xfrm flipH="false" flipV="false" rot="0">
              <a:off x="0" y="0"/>
              <a:ext cx="6659753" cy="8324596"/>
            </a:xfrm>
            <a:custGeom>
              <a:avLst/>
              <a:gdLst/>
              <a:ahLst/>
              <a:cxnLst/>
              <a:rect r="r" b="b" t="t" l="l"/>
              <a:pathLst>
                <a:path h="8324596" w="6659753">
                  <a:moveTo>
                    <a:pt x="0" y="0"/>
                  </a:moveTo>
                  <a:lnTo>
                    <a:pt x="6659753" y="0"/>
                  </a:lnTo>
                  <a:lnTo>
                    <a:pt x="6659753" y="8324596"/>
                  </a:lnTo>
                  <a:lnTo>
                    <a:pt x="0" y="8324596"/>
                  </a:lnTo>
                  <a:lnTo>
                    <a:pt x="0" y="0"/>
                  </a:lnTo>
                  <a:close/>
                </a:path>
              </a:pathLst>
            </a:custGeom>
            <a:blipFill>
              <a:blip r:embed="rId4"/>
              <a:stretch>
                <a:fillRect l="-36" t="0" r="-35" b="0"/>
              </a:stretch>
            </a:blipFill>
          </p:spPr>
        </p:sp>
      </p:grpSp>
      <p:sp>
        <p:nvSpPr>
          <p:cNvPr name="TextBox 7" id="7"/>
          <p:cNvSpPr txBox="true"/>
          <p:nvPr/>
        </p:nvSpPr>
        <p:spPr>
          <a:xfrm rot="0">
            <a:off x="12053876" y="9030700"/>
            <a:ext cx="4965645" cy="320025"/>
          </a:xfrm>
          <a:prstGeom prst="rect">
            <a:avLst/>
          </a:prstGeom>
        </p:spPr>
        <p:txBody>
          <a:bodyPr anchor="t" rtlCol="false" tIns="0" lIns="0" bIns="0" rIns="0">
            <a:spAutoFit/>
          </a:bodyPr>
          <a:lstStyle/>
          <a:p>
            <a:pPr algn="l">
              <a:lnSpc>
                <a:spcPts val="1980"/>
              </a:lnSpc>
            </a:pPr>
            <a:r>
              <a:rPr lang="en-US" sz="1650">
                <a:solidFill>
                  <a:srgbClr val="000000"/>
                </a:solidFill>
                <a:latin typeface="Helvetica"/>
                <a:ea typeface="Helvetica"/>
                <a:cs typeface="Helvetica"/>
                <a:sym typeface="Helvetica"/>
              </a:rPr>
              <a:t>Feast Day 2018, Mary MacKillop Place, North Sydney</a:t>
            </a:r>
          </a:p>
        </p:txBody>
      </p:sp>
      <p:sp>
        <p:nvSpPr>
          <p:cNvPr name="TextBox 8" id="8"/>
          <p:cNvSpPr txBox="true"/>
          <p:nvPr/>
        </p:nvSpPr>
        <p:spPr>
          <a:xfrm rot="0">
            <a:off x="1197678" y="4483209"/>
            <a:ext cx="8837571" cy="3336326"/>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All Saints have a Feast Day to remember and pray with them.</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Mary MacKillop’s Feast Day is on 8ᵗʰ August, which is the day she died.</a:t>
            </a:r>
          </a:p>
          <a:p>
            <a:pPr algn="l" marL="651510" indent="-325755" lvl="1">
              <a:lnSpc>
                <a:spcPts val="4752"/>
              </a:lnSpc>
            </a:pPr>
          </a:p>
          <a:p>
            <a:pPr algn="l" marL="651510" indent="-325755" lvl="1">
              <a:lnSpc>
                <a:spcPts val="475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What does it mean to be a Saint?</a:t>
            </a:r>
          </a:p>
        </p:txBody>
      </p:sp>
      <p:grpSp>
        <p:nvGrpSpPr>
          <p:cNvPr name="Group 5" id="5"/>
          <p:cNvGrpSpPr>
            <a:grpSpLocks noChangeAspect="true"/>
          </p:cNvGrpSpPr>
          <p:nvPr/>
        </p:nvGrpSpPr>
        <p:grpSpPr>
          <a:xfrm rot="0">
            <a:off x="13125693" y="4045350"/>
            <a:ext cx="3732834" cy="4957669"/>
            <a:chOff x="0" y="0"/>
            <a:chExt cx="4977112" cy="6610226"/>
          </a:xfrm>
        </p:grpSpPr>
        <p:sp>
          <p:nvSpPr>
            <p:cNvPr name="Freeform 6" id="6"/>
            <p:cNvSpPr/>
            <p:nvPr/>
          </p:nvSpPr>
          <p:spPr>
            <a:xfrm flipH="false" flipV="false" rot="0">
              <a:off x="0" y="0"/>
              <a:ext cx="4977130" cy="6610223"/>
            </a:xfrm>
            <a:custGeom>
              <a:avLst/>
              <a:gdLst/>
              <a:ahLst/>
              <a:cxnLst/>
              <a:rect r="r" b="b" t="t" l="l"/>
              <a:pathLst>
                <a:path h="6610223" w="4977130">
                  <a:moveTo>
                    <a:pt x="0" y="0"/>
                  </a:moveTo>
                  <a:lnTo>
                    <a:pt x="4977130" y="0"/>
                  </a:lnTo>
                  <a:lnTo>
                    <a:pt x="4977130" y="6610223"/>
                  </a:lnTo>
                  <a:lnTo>
                    <a:pt x="0" y="6610223"/>
                  </a:lnTo>
                  <a:lnTo>
                    <a:pt x="0" y="0"/>
                  </a:lnTo>
                  <a:close/>
                </a:path>
              </a:pathLst>
            </a:custGeom>
            <a:blipFill>
              <a:blip r:embed="rId4"/>
              <a:stretch>
                <a:fillRect l="0" t="0" r="0" b="-207"/>
              </a:stretch>
            </a:blipFill>
          </p:spPr>
        </p:sp>
      </p:grpSp>
      <p:sp>
        <p:nvSpPr>
          <p:cNvPr name="TextBox 7" id="7"/>
          <p:cNvSpPr txBox="true"/>
          <p:nvPr/>
        </p:nvSpPr>
        <p:spPr>
          <a:xfrm rot="0">
            <a:off x="13147688" y="9056542"/>
            <a:ext cx="3412335" cy="320025"/>
          </a:xfrm>
          <a:prstGeom prst="rect">
            <a:avLst/>
          </a:prstGeom>
        </p:spPr>
        <p:txBody>
          <a:bodyPr anchor="t" rtlCol="false" tIns="0" lIns="0" bIns="0" rIns="0">
            <a:spAutoFit/>
          </a:bodyPr>
          <a:lstStyle/>
          <a:p>
            <a:pPr algn="l">
              <a:lnSpc>
                <a:spcPts val="1980"/>
              </a:lnSpc>
            </a:pPr>
            <a:r>
              <a:rPr lang="en-US" sz="1650">
                <a:solidFill>
                  <a:srgbClr val="000000"/>
                </a:solidFill>
                <a:latin typeface="Helvetica"/>
                <a:ea typeface="Helvetica"/>
                <a:cs typeface="Helvetica"/>
                <a:sym typeface="Helvetica"/>
              </a:rPr>
              <a:t>Mary MacKillop Place, North Sydney</a:t>
            </a:r>
          </a:p>
        </p:txBody>
      </p:sp>
      <p:sp>
        <p:nvSpPr>
          <p:cNvPr name="TextBox 8" id="8"/>
          <p:cNvSpPr txBox="true"/>
          <p:nvPr/>
        </p:nvSpPr>
        <p:spPr>
          <a:xfrm rot="0">
            <a:off x="1197678" y="4483209"/>
            <a:ext cx="10903653" cy="3901933"/>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Saints were once people just like us.</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People who become Saints have devoted their life to God and serving others.</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Canonisation is when the Pope declares the person a Saint at a very special ceremony in Rome.</a:t>
            </a:r>
          </a:p>
          <a:p>
            <a:pPr algn="l" marL="651510" indent="-325755" lvl="1">
              <a:lnSpc>
                <a:spcPts val="4752"/>
              </a:lnSpc>
            </a:pPr>
          </a:p>
          <a:p>
            <a:pPr algn="l" marL="651510" indent="-325755" lvl="1">
              <a:lnSpc>
                <a:spcPts val="4752"/>
              </a:lnSpc>
            </a:pPr>
          </a:p>
          <a:p>
            <a:pPr algn="l" marL="651510" indent="-325755" lvl="1">
              <a:lnSpc>
                <a:spcPts val="4752"/>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grpSp>
        <p:nvGrpSpPr>
          <p:cNvPr name="Group 4" id="4"/>
          <p:cNvGrpSpPr>
            <a:grpSpLocks noChangeAspect="true"/>
          </p:cNvGrpSpPr>
          <p:nvPr/>
        </p:nvGrpSpPr>
        <p:grpSpPr>
          <a:xfrm rot="0">
            <a:off x="10400836" y="3056620"/>
            <a:ext cx="5961107" cy="5707334"/>
            <a:chOff x="0" y="0"/>
            <a:chExt cx="8890000" cy="8511540"/>
          </a:xfrm>
        </p:grpSpPr>
        <p:sp>
          <p:nvSpPr>
            <p:cNvPr name="Freeform 5" id="5"/>
            <p:cNvSpPr/>
            <p:nvPr/>
          </p:nvSpPr>
          <p:spPr>
            <a:xfrm flipH="false" flipV="false" rot="0">
              <a:off x="45720" y="4572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4"/>
              <a:stretch>
                <a:fillRect l="-43802" t="0" r="-72534" b="0"/>
              </a:stretch>
            </a:blipFill>
          </p:spPr>
        </p:sp>
        <p:sp>
          <p:nvSpPr>
            <p:cNvPr name="Freeform 6" id="6"/>
            <p:cNvSpPr/>
            <p:nvPr/>
          </p:nvSpPr>
          <p:spPr>
            <a:xfrm flipH="false" flipV="false" rot="0">
              <a:off x="2978150" y="4572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5"/>
              <a:stretch>
                <a:fillRect l="-45828" t="0" r="-45828" b="0"/>
              </a:stretch>
            </a:blipFill>
          </p:spPr>
        </p:sp>
        <p:sp>
          <p:nvSpPr>
            <p:cNvPr name="Freeform 7" id="7"/>
            <p:cNvSpPr/>
            <p:nvPr/>
          </p:nvSpPr>
          <p:spPr>
            <a:xfrm flipH="false" flipV="false" rot="0">
              <a:off x="5911850" y="4572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6"/>
              <a:stretch>
                <a:fillRect l="-3772" t="0" r="-3772" b="0"/>
              </a:stretch>
            </a:blipFill>
          </p:spPr>
        </p:sp>
        <p:sp>
          <p:nvSpPr>
            <p:cNvPr name="Freeform 8" id="8"/>
            <p:cNvSpPr/>
            <p:nvPr/>
          </p:nvSpPr>
          <p:spPr>
            <a:xfrm flipH="false" flipV="false" rot="0">
              <a:off x="45720" y="425577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7"/>
              <a:stretch>
                <a:fillRect l="0" t="-2192" r="0" b="-2192"/>
              </a:stretch>
            </a:blipFill>
          </p:spPr>
        </p:sp>
        <p:sp>
          <p:nvSpPr>
            <p:cNvPr name="Freeform 9" id="9"/>
            <p:cNvSpPr/>
            <p:nvPr/>
          </p:nvSpPr>
          <p:spPr>
            <a:xfrm flipH="false" flipV="false" rot="0">
              <a:off x="2978150" y="425577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8"/>
              <a:stretch>
                <a:fillRect l="0" t="-2334" r="0" b="-2334"/>
              </a:stretch>
            </a:blipFill>
          </p:spPr>
        </p:sp>
        <p:sp>
          <p:nvSpPr>
            <p:cNvPr name="Freeform 10" id="10"/>
            <p:cNvSpPr/>
            <p:nvPr/>
          </p:nvSpPr>
          <p:spPr>
            <a:xfrm flipH="false" flipV="false" rot="0">
              <a:off x="5911850" y="4255770"/>
              <a:ext cx="2932430" cy="4210050"/>
            </a:xfrm>
            <a:custGeom>
              <a:avLst/>
              <a:gdLst/>
              <a:ahLst/>
              <a:cxnLst/>
              <a:rect r="r" b="b" t="t" l="l"/>
              <a:pathLst>
                <a:path h="4210050" w="2932430">
                  <a:moveTo>
                    <a:pt x="0" y="0"/>
                  </a:moveTo>
                  <a:lnTo>
                    <a:pt x="2932430" y="0"/>
                  </a:lnTo>
                  <a:lnTo>
                    <a:pt x="2932430" y="4210050"/>
                  </a:lnTo>
                  <a:lnTo>
                    <a:pt x="0" y="4210050"/>
                  </a:lnTo>
                  <a:close/>
                </a:path>
              </a:pathLst>
            </a:custGeom>
            <a:blipFill>
              <a:blip r:embed="rId9"/>
              <a:stretch>
                <a:fillRect l="-45828" t="0" r="-45828" b="0"/>
              </a:stretch>
            </a:blipFill>
          </p:spPr>
        </p:sp>
        <p:sp>
          <p:nvSpPr>
            <p:cNvPr name="Freeform 11" id="11"/>
            <p:cNvSpPr/>
            <p:nvPr/>
          </p:nvSpPr>
          <p:spPr>
            <a:xfrm flipH="false" flipV="false" rot="0">
              <a:off x="0" y="0"/>
              <a:ext cx="8890000" cy="8511540"/>
            </a:xfrm>
            <a:custGeom>
              <a:avLst/>
              <a:gdLst/>
              <a:ahLst/>
              <a:cxnLst/>
              <a:rect r="r" b="b" t="t" l="l"/>
              <a:pathLst>
                <a:path h="8511540" w="8890000">
                  <a:moveTo>
                    <a:pt x="5957570" y="0"/>
                  </a:moveTo>
                  <a:lnTo>
                    <a:pt x="0" y="0"/>
                  </a:lnTo>
                  <a:lnTo>
                    <a:pt x="0" y="8511540"/>
                  </a:lnTo>
                  <a:lnTo>
                    <a:pt x="8890000" y="8511540"/>
                  </a:lnTo>
                  <a:lnTo>
                    <a:pt x="8890000" y="0"/>
                  </a:lnTo>
                  <a:lnTo>
                    <a:pt x="5957570" y="0"/>
                  </a:lnTo>
                  <a:close/>
                  <a:moveTo>
                    <a:pt x="3023870" y="91440"/>
                  </a:moveTo>
                  <a:lnTo>
                    <a:pt x="5864860" y="91440"/>
                  </a:lnTo>
                  <a:lnTo>
                    <a:pt x="5864860" y="4210050"/>
                  </a:lnTo>
                  <a:lnTo>
                    <a:pt x="3023870" y="4210050"/>
                  </a:lnTo>
                  <a:lnTo>
                    <a:pt x="3023870" y="91440"/>
                  </a:lnTo>
                  <a:close/>
                  <a:moveTo>
                    <a:pt x="91440" y="91440"/>
                  </a:moveTo>
                  <a:lnTo>
                    <a:pt x="2932430" y="91440"/>
                  </a:lnTo>
                  <a:lnTo>
                    <a:pt x="2932430" y="4210050"/>
                  </a:lnTo>
                  <a:lnTo>
                    <a:pt x="91440" y="4210050"/>
                  </a:lnTo>
                  <a:lnTo>
                    <a:pt x="91440" y="91440"/>
                  </a:lnTo>
                  <a:close/>
                  <a:moveTo>
                    <a:pt x="2932430" y="8420100"/>
                  </a:moveTo>
                  <a:lnTo>
                    <a:pt x="91440" y="8420100"/>
                  </a:lnTo>
                  <a:lnTo>
                    <a:pt x="91440" y="4301490"/>
                  </a:lnTo>
                  <a:lnTo>
                    <a:pt x="2932430" y="4301490"/>
                  </a:lnTo>
                  <a:lnTo>
                    <a:pt x="2932430" y="8420100"/>
                  </a:lnTo>
                  <a:close/>
                  <a:moveTo>
                    <a:pt x="5864860" y="8420100"/>
                  </a:moveTo>
                  <a:lnTo>
                    <a:pt x="3023870" y="8420100"/>
                  </a:lnTo>
                  <a:lnTo>
                    <a:pt x="3023870" y="4301490"/>
                  </a:lnTo>
                  <a:lnTo>
                    <a:pt x="5864860" y="4301490"/>
                  </a:lnTo>
                  <a:lnTo>
                    <a:pt x="5864860" y="8420100"/>
                  </a:lnTo>
                  <a:close/>
                  <a:moveTo>
                    <a:pt x="8798560" y="8420100"/>
                  </a:moveTo>
                  <a:lnTo>
                    <a:pt x="5957570" y="8420100"/>
                  </a:lnTo>
                  <a:lnTo>
                    <a:pt x="5957570" y="4301490"/>
                  </a:lnTo>
                  <a:lnTo>
                    <a:pt x="8798560" y="4301490"/>
                  </a:lnTo>
                  <a:lnTo>
                    <a:pt x="8798560" y="8420100"/>
                  </a:lnTo>
                  <a:close/>
                  <a:moveTo>
                    <a:pt x="5957570" y="4210050"/>
                  </a:moveTo>
                  <a:lnTo>
                    <a:pt x="5957570" y="91440"/>
                  </a:lnTo>
                  <a:lnTo>
                    <a:pt x="8798560" y="91440"/>
                  </a:lnTo>
                  <a:lnTo>
                    <a:pt x="8798560" y="4210050"/>
                  </a:lnTo>
                  <a:lnTo>
                    <a:pt x="5957570" y="4210050"/>
                  </a:lnTo>
                  <a:close/>
                </a:path>
              </a:pathLst>
            </a:custGeom>
            <a:solidFill>
              <a:srgbClr val="2AB4B7"/>
            </a:solidFill>
          </p:spPr>
        </p:sp>
      </p:grpSp>
      <p:sp>
        <p:nvSpPr>
          <p:cNvPr name="TextBox 12" id="12"/>
          <p:cNvSpPr txBox="true"/>
          <p:nvPr/>
        </p:nvSpPr>
        <p:spPr>
          <a:xfrm rot="0">
            <a:off x="1197673" y="2085964"/>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Who is Mary MacKillop Today?</a:t>
            </a:r>
          </a:p>
        </p:txBody>
      </p:sp>
      <p:sp>
        <p:nvSpPr>
          <p:cNvPr name="TextBox 13" id="13"/>
          <p:cNvSpPr txBox="true"/>
          <p:nvPr/>
        </p:nvSpPr>
        <p:spPr>
          <a:xfrm rot="0">
            <a:off x="1197673" y="3503341"/>
            <a:ext cx="6788857" cy="4224881"/>
          </a:xfrm>
          <a:prstGeom prst="rect">
            <a:avLst/>
          </a:prstGeom>
        </p:spPr>
        <p:txBody>
          <a:bodyPr anchor="t" rtlCol="false" tIns="0" lIns="0" bIns="0" rIns="0">
            <a:spAutoFit/>
          </a:bodyPr>
          <a:lstStyle/>
          <a:p>
            <a:pPr algn="l">
              <a:lnSpc>
                <a:spcPts val="4158"/>
              </a:lnSpc>
            </a:pPr>
            <a:r>
              <a:rPr lang="en-US" sz="3150">
                <a:solidFill>
                  <a:srgbClr val="898989"/>
                </a:solidFill>
                <a:latin typeface="Georgia Pro"/>
                <a:ea typeface="Georgia Pro"/>
                <a:cs typeface="Georgia Pro"/>
                <a:sym typeface="Georgia Pro"/>
              </a:rPr>
              <a:t>Mary MacKillop Today is a not-for-profit organisation that continues the work of Mary MacKillop and the Sisters of St Joseph by delivering programs in Australia and overseas that focus on education, health, financial support and livelihoods.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What does Mary MacKillop Today do?</a:t>
            </a:r>
          </a:p>
        </p:txBody>
      </p:sp>
      <p:sp>
        <p:nvSpPr>
          <p:cNvPr name="TextBox 5" id="5"/>
          <p:cNvSpPr txBox="true"/>
          <p:nvPr/>
        </p:nvSpPr>
        <p:spPr>
          <a:xfrm rot="0">
            <a:off x="1197678" y="4483209"/>
            <a:ext cx="7309563" cy="3901933"/>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Works hard to ensure fair access to education.</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Working with communities to create change in Australia and overseas.</a:t>
            </a:r>
          </a:p>
          <a:p>
            <a:pPr algn="l" marL="651510" indent="-325755" lvl="1">
              <a:lnSpc>
                <a:spcPts val="4752"/>
              </a:lnSpc>
            </a:pPr>
          </a:p>
          <a:p>
            <a:pPr algn="l" marL="651510" indent="-325755" lvl="1">
              <a:lnSpc>
                <a:spcPts val="4752"/>
              </a:lnSpc>
            </a:pPr>
          </a:p>
          <a:p>
            <a:pPr algn="l" marL="651510" indent="-325755" lvl="1">
              <a:lnSpc>
                <a:spcPts val="4752"/>
              </a:lnSpc>
            </a:pPr>
          </a:p>
        </p:txBody>
      </p:sp>
      <p:grpSp>
        <p:nvGrpSpPr>
          <p:cNvPr name="Group 6" id="6"/>
          <p:cNvGrpSpPr>
            <a:grpSpLocks noChangeAspect="true"/>
          </p:cNvGrpSpPr>
          <p:nvPr/>
        </p:nvGrpSpPr>
        <p:grpSpPr>
          <a:xfrm rot="0">
            <a:off x="9680761" y="4181970"/>
            <a:ext cx="7970479" cy="4483394"/>
            <a:chOff x="0" y="0"/>
            <a:chExt cx="12192000" cy="6858000"/>
          </a:xfrm>
        </p:grpSpPr>
        <p:sp>
          <p:nvSpPr>
            <p:cNvPr name="Freeform 7" id="7"/>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4"/>
              <a:stretch>
                <a:fillRect l="0" t="0" r="0" b="-88"/>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The need in Timor-Leste</a:t>
            </a:r>
          </a:p>
        </p:txBody>
      </p:sp>
      <p:sp>
        <p:nvSpPr>
          <p:cNvPr name="TextBox 5" id="5"/>
          <p:cNvSpPr txBox="true"/>
          <p:nvPr/>
        </p:nvSpPr>
        <p:spPr>
          <a:xfrm rot="0">
            <a:off x="1197676" y="4483209"/>
            <a:ext cx="9566780" cy="4184737"/>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Many people in Timor-Leste live in poverty without access to education.</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Schools don’t have many resources.</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Many teachers have had limited education themselves, and some work as volunteers.</a:t>
            </a:r>
          </a:p>
          <a:p>
            <a:pPr algn="l" marL="651510" indent="-325755" lvl="1">
              <a:lnSpc>
                <a:spcPts val="4752"/>
              </a:lnSpc>
            </a:pPr>
          </a:p>
        </p:txBody>
      </p:sp>
      <p:grpSp>
        <p:nvGrpSpPr>
          <p:cNvPr name="Group 6" id="6"/>
          <p:cNvGrpSpPr>
            <a:grpSpLocks noChangeAspect="true"/>
          </p:cNvGrpSpPr>
          <p:nvPr/>
        </p:nvGrpSpPr>
        <p:grpSpPr>
          <a:xfrm rot="0">
            <a:off x="11170563" y="2979497"/>
            <a:ext cx="6325117" cy="5791993"/>
            <a:chOff x="0" y="0"/>
            <a:chExt cx="10289022" cy="9421794"/>
          </a:xfrm>
        </p:grpSpPr>
        <p:sp>
          <p:nvSpPr>
            <p:cNvPr name="Freeform 7" id="7" descr="A blue earth with a brown arrow pointing to the earth  Description automatically generated"/>
            <p:cNvSpPr/>
            <p:nvPr/>
          </p:nvSpPr>
          <p:spPr>
            <a:xfrm flipH="false" flipV="false" rot="0">
              <a:off x="0" y="0"/>
              <a:ext cx="10289032" cy="9421749"/>
            </a:xfrm>
            <a:custGeom>
              <a:avLst/>
              <a:gdLst/>
              <a:ahLst/>
              <a:cxnLst/>
              <a:rect r="r" b="b" t="t" l="l"/>
              <a:pathLst>
                <a:path h="9421749" w="10289032">
                  <a:moveTo>
                    <a:pt x="0" y="0"/>
                  </a:moveTo>
                  <a:lnTo>
                    <a:pt x="10289032" y="0"/>
                  </a:lnTo>
                  <a:lnTo>
                    <a:pt x="10289032" y="9421749"/>
                  </a:lnTo>
                  <a:lnTo>
                    <a:pt x="0" y="9421749"/>
                  </a:lnTo>
                  <a:lnTo>
                    <a:pt x="0" y="0"/>
                  </a:lnTo>
                  <a:close/>
                </a:path>
              </a:pathLst>
            </a:custGeom>
            <a:blipFill>
              <a:blip r:embed="rId4"/>
              <a:stretch>
                <a:fillRect l="0" t="0" r="0" b="-18"/>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60" t="0" r="-60" b="0"/>
              </a:stretch>
            </a:blipFill>
          </p:spPr>
        </p:sp>
      </p:grpSp>
      <p:sp>
        <p:nvSpPr>
          <p:cNvPr name="TextBox 4" id="4"/>
          <p:cNvSpPr txBox="true"/>
          <p:nvPr/>
        </p:nvSpPr>
        <p:spPr>
          <a:xfrm rot="0">
            <a:off x="1197678" y="3333599"/>
            <a:ext cx="15892644" cy="970656"/>
          </a:xfrm>
          <a:prstGeom prst="rect">
            <a:avLst/>
          </a:prstGeom>
        </p:spPr>
        <p:txBody>
          <a:bodyPr anchor="t" rtlCol="false" tIns="0" lIns="0" bIns="0" rIns="0">
            <a:spAutoFit/>
          </a:bodyPr>
          <a:lstStyle/>
          <a:p>
            <a:pPr algn="l">
              <a:lnSpc>
                <a:spcPts val="6480"/>
              </a:lnSpc>
            </a:pPr>
            <a:r>
              <a:rPr lang="en-US" sz="6000">
                <a:solidFill>
                  <a:srgbClr val="2EB3B8"/>
                </a:solidFill>
                <a:latin typeface="Prata"/>
                <a:ea typeface="Prata"/>
                <a:cs typeface="Prata"/>
                <a:sym typeface="Prata"/>
              </a:rPr>
              <a:t>Mobile Learning Centre in Timor-Leste</a:t>
            </a:r>
          </a:p>
        </p:txBody>
      </p:sp>
      <p:sp>
        <p:nvSpPr>
          <p:cNvPr name="TextBox 5" id="5"/>
          <p:cNvSpPr txBox="true"/>
          <p:nvPr/>
        </p:nvSpPr>
        <p:spPr>
          <a:xfrm rot="0">
            <a:off x="1197676" y="4483209"/>
            <a:ext cx="9566780" cy="4442629"/>
          </a:xfrm>
          <a:prstGeom prst="rect">
            <a:avLst/>
          </a:prstGeom>
        </p:spPr>
        <p:txBody>
          <a:bodyPr anchor="t" rtlCol="false" tIns="0" lIns="0" bIns="0" rIns="0">
            <a:spAutoFit/>
          </a:bodyPr>
          <a:lstStyle/>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Colourful bus travels to some of the most remote areas of Timor-Leste.</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Provides access to books and educational materials.</a:t>
            </a:r>
          </a:p>
          <a:p>
            <a:pPr algn="l" marL="651510" indent="-325755" lvl="1">
              <a:lnSpc>
                <a:spcPts val="4752"/>
              </a:lnSpc>
              <a:buFont typeface="Arial"/>
              <a:buChar char="•"/>
            </a:pPr>
            <a:r>
              <a:rPr lang="en-US" sz="3600">
                <a:solidFill>
                  <a:srgbClr val="898989"/>
                </a:solidFill>
                <a:latin typeface="Georgia Pro"/>
                <a:ea typeface="Georgia Pro"/>
                <a:cs typeface="Georgia Pro"/>
                <a:sym typeface="Georgia Pro"/>
              </a:rPr>
              <a:t>Helps teacher learn how to use different tools to teach.</a:t>
            </a:r>
          </a:p>
          <a:p>
            <a:pPr algn="l" marL="651510" indent="-325755" lvl="1">
              <a:lnSpc>
                <a:spcPts val="4752"/>
              </a:lnSpc>
            </a:pPr>
          </a:p>
        </p:txBody>
      </p:sp>
      <p:grpSp>
        <p:nvGrpSpPr>
          <p:cNvPr name="Group 6" id="6"/>
          <p:cNvGrpSpPr>
            <a:grpSpLocks noChangeAspect="true"/>
          </p:cNvGrpSpPr>
          <p:nvPr/>
        </p:nvGrpSpPr>
        <p:grpSpPr>
          <a:xfrm rot="0">
            <a:off x="10925778" y="4304254"/>
            <a:ext cx="6592506" cy="4395004"/>
            <a:chOff x="0" y="0"/>
            <a:chExt cx="8790008" cy="5860006"/>
          </a:xfrm>
        </p:grpSpPr>
        <p:sp>
          <p:nvSpPr>
            <p:cNvPr name="Freeform 7" id="7"/>
            <p:cNvSpPr/>
            <p:nvPr/>
          </p:nvSpPr>
          <p:spPr>
            <a:xfrm flipH="false" flipV="false" rot="0">
              <a:off x="0" y="0"/>
              <a:ext cx="8790051" cy="5860034"/>
            </a:xfrm>
            <a:custGeom>
              <a:avLst/>
              <a:gdLst/>
              <a:ahLst/>
              <a:cxnLst/>
              <a:rect r="r" b="b" t="t" l="l"/>
              <a:pathLst>
                <a:path h="5860034" w="8790051">
                  <a:moveTo>
                    <a:pt x="0" y="0"/>
                  </a:moveTo>
                  <a:lnTo>
                    <a:pt x="8790051" y="0"/>
                  </a:lnTo>
                  <a:lnTo>
                    <a:pt x="8790051" y="5860034"/>
                  </a:lnTo>
                  <a:lnTo>
                    <a:pt x="0" y="5860034"/>
                  </a:lnTo>
                  <a:lnTo>
                    <a:pt x="0" y="0"/>
                  </a:lnTo>
                  <a:close/>
                </a:path>
              </a:pathLst>
            </a:custGeom>
            <a:blipFill>
              <a:blip r:embed="rId4"/>
              <a:stretch>
                <a:fillRect l="-91" t="0" r="-91"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20" ma:contentTypeDescription="Create a new document." ma:contentTypeScope="" ma:versionID="be476818e2521dfa2473544b0abd4ecd">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305918ac13b42cbf3a6de47648443737"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1665F9-7CB9-42A1-8101-095DCA1733B7}"/>
</file>

<file path=customXml/itemProps2.xml><?xml version="1.0" encoding="utf-8"?>
<ds:datastoreItem xmlns:ds="http://schemas.openxmlformats.org/officeDocument/2006/customXml" ds:itemID="{22E39962-0C18-4AB3-9D46-58DA00724AD9}"/>
</file>

<file path=customXml/itemProps3.xml><?xml version="1.0" encoding="utf-8"?>
<ds:datastoreItem xmlns:ds="http://schemas.openxmlformats.org/officeDocument/2006/customXml" ds:itemID="{CA2D1305-AF93-44C7-9AD1-020D5F4EC0A3}"/>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Mary MacKillop Today Feast Day Timor-Leste PPT.pptx</dc:title>
  <cp:revision>1</cp:revision>
  <dcterms:created xsi:type="dcterms:W3CDTF">2006-08-16T00:00:00Z</dcterms:created>
  <dcterms:modified xsi:type="dcterms:W3CDTF">2011-08-01T06:04:30Z</dcterms:modified>
  <dc:identifier>DAGqFf6a964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ies>
</file>