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5"/>
  </p:notesMasterIdLst>
  <p:sldIdLst>
    <p:sldId id="256" r:id="rId5"/>
    <p:sldId id="258" r:id="rId6"/>
    <p:sldId id="273" r:id="rId7"/>
    <p:sldId id="271" r:id="rId8"/>
    <p:sldId id="274" r:id="rId9"/>
    <p:sldId id="270" r:id="rId10"/>
    <p:sldId id="275" r:id="rId11"/>
    <p:sldId id="277" r:id="rId12"/>
    <p:sldId id="279" r:id="rId13"/>
    <p:sldId id="278" r:id="rId14"/>
  </p:sldIdLst>
  <p:sldSz cx="12192000" cy="6858000"/>
  <p:notesSz cx="7099300" cy="10234613"/>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Prata"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D8A4F-4DD9-5207-D006-F5299712CDAB}" v="6" dt="2023-07-17T02:23:42.050"/>
    <p1510:client id="{97B04915-9FE7-F5AD-5ADA-3163B1D94085}" v="2" dt="2023-07-28T04:03:21.664"/>
    <p1510:client id="{C7229138-F196-56B1-3263-5349BA08DC14}" v="1" dt="2023-07-16T23:30:06.991"/>
    <p1510:client id="{F9B23DF8-3EFE-414F-9C66-F574D7D797C3}" v="5" dt="2023-07-17T06:20:28.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74512" autoAdjust="0"/>
  </p:normalViewPr>
  <p:slideViewPr>
    <p:cSldViewPr snapToGrid="0">
      <p:cViewPr varScale="1">
        <p:scale>
          <a:sx n="83" d="100"/>
          <a:sy n="83" d="100"/>
        </p:scale>
        <p:origin x="175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331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Jones" userId="S::fiona.jones@marymackilloptoday.org.au::4528a71c-c437-4ca9-8a29-b0c124b78945" providerId="AD" clId="Web-{97B04915-9FE7-F5AD-5ADA-3163B1D94085}"/>
    <pc:docChg chg="modSld">
      <pc:chgData name="Fiona Jones" userId="S::fiona.jones@marymackilloptoday.org.au::4528a71c-c437-4ca9-8a29-b0c124b78945" providerId="AD" clId="Web-{97B04915-9FE7-F5AD-5ADA-3163B1D94085}" dt="2023-07-28T04:03:16.929" v="0" actId="20577"/>
      <pc:docMkLst>
        <pc:docMk/>
      </pc:docMkLst>
      <pc:sldChg chg="modSp">
        <pc:chgData name="Fiona Jones" userId="S::fiona.jones@marymackilloptoday.org.au::4528a71c-c437-4ca9-8a29-b0c124b78945" providerId="AD" clId="Web-{97B04915-9FE7-F5AD-5ADA-3163B1D94085}" dt="2023-07-28T04:03:16.929" v="0" actId="20577"/>
        <pc:sldMkLst>
          <pc:docMk/>
          <pc:sldMk cId="3573127251" sldId="258"/>
        </pc:sldMkLst>
        <pc:spChg chg="mod">
          <ac:chgData name="Fiona Jones" userId="S::fiona.jones@marymackilloptoday.org.au::4528a71c-c437-4ca9-8a29-b0c124b78945" providerId="AD" clId="Web-{97B04915-9FE7-F5AD-5ADA-3163B1D94085}" dt="2023-07-28T04:03:16.929" v="0" actId="20577"/>
          <ac:spMkLst>
            <pc:docMk/>
            <pc:sldMk cId="3573127251" sldId="258"/>
            <ac:spMk id="3" creationId="{A2491769-4FDF-0F41-B940-F9E5C633A0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9932" y="863061"/>
            <a:ext cx="5679440" cy="3194914"/>
          </a:xfrm>
          <a:prstGeom prst="rect">
            <a:avLst/>
          </a:prstGeom>
          <a:noFill/>
          <a:ln w="12700">
            <a:solidFill>
              <a:prstClr val="black"/>
            </a:solidFill>
          </a:ln>
        </p:spPr>
        <p:txBody>
          <a:bodyPr vert="horz" lIns="181034" tIns="90517" rIns="181034" bIns="90517" rtlCol="0" anchor="ctr"/>
          <a:lstStyle/>
          <a:p>
            <a:endParaRPr lang="en-US"/>
          </a:p>
        </p:txBody>
      </p:sp>
      <p:sp>
        <p:nvSpPr>
          <p:cNvPr id="5" name="Notes Placeholder 4"/>
          <p:cNvSpPr>
            <a:spLocks noGrp="1"/>
          </p:cNvSpPr>
          <p:nvPr>
            <p:ph type="body" sz="quarter" idx="3"/>
          </p:nvPr>
        </p:nvSpPr>
        <p:spPr>
          <a:xfrm>
            <a:off x="709930" y="4516798"/>
            <a:ext cx="5679440" cy="4854754"/>
          </a:xfrm>
          <a:prstGeom prst="rect">
            <a:avLst/>
          </a:prstGeom>
        </p:spPr>
        <p:txBody>
          <a:bodyPr vert="horz" lIns="181034" tIns="90517" rIns="181034" bIns="90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9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rymackilloptoday.org.au/mary-mackillop-feast-d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863600"/>
            <a:ext cx="5276850" cy="2968625"/>
          </a:xfrm>
        </p:spPr>
      </p:sp>
      <p:sp>
        <p:nvSpPr>
          <p:cNvPr id="3" name="Notes Placeholder 2"/>
          <p:cNvSpPr>
            <a:spLocks noGrp="1"/>
          </p:cNvSpPr>
          <p:nvPr>
            <p:ph type="body" idx="1"/>
          </p:nvPr>
        </p:nvSpPr>
        <p:spPr/>
        <p:txBody>
          <a:bodyPr/>
          <a:lstStyle/>
          <a:p>
            <a:pPr>
              <a:lnSpc>
                <a:spcPct val="90000"/>
              </a:lnSpc>
              <a:spcBef>
                <a:spcPts val="1485"/>
              </a:spcBef>
            </a:pPr>
            <a:r>
              <a:rPr lang="en-AU" b="1" dirty="0">
                <a:latin typeface="Arial" panose="020B0604020202020204" pitchFamily="34" charset="0"/>
                <a:cs typeface="Arial" panose="020B0604020202020204" pitchFamily="34" charset="0"/>
              </a:rPr>
              <a:t>A note to presenter:</a:t>
            </a:r>
            <a:endParaRPr lang="en-US" dirty="0">
              <a:latin typeface="Arial" panose="020B0604020202020204" pitchFamily="34" charset="0"/>
              <a:cs typeface="Arial" panose="020B0604020202020204" pitchFamily="34" charset="0"/>
            </a:endParaRPr>
          </a:p>
          <a:p>
            <a:pPr>
              <a:lnSpc>
                <a:spcPct val="90000"/>
              </a:lnSpc>
              <a:spcBef>
                <a:spcPts val="1485"/>
              </a:spcBef>
            </a:pPr>
            <a:r>
              <a:rPr lang="en-AU" dirty="0">
                <a:latin typeface="Arial" panose="020B0604020202020204" pitchFamily="34" charset="0"/>
                <a:cs typeface="Arial" panose="020B0604020202020204" pitchFamily="34" charset="0"/>
              </a:rPr>
              <a:t>We hope this PowerPoint is a useful resource for you to introduce Mary MacKillop's Feast Day to your audience. We have included basic explanations on each slide, and more detailed explanations in the slide notes.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1</a:t>
            </a:fld>
            <a:endParaRPr lang="en-US"/>
          </a:p>
        </p:txBody>
      </p:sp>
    </p:spTree>
    <p:extLst>
      <p:ext uri="{BB962C8B-B14F-4D97-AF65-F5344CB8AC3E}">
        <p14:creationId xmlns:p14="http://schemas.microsoft.com/office/powerpoint/2010/main" val="31219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63600"/>
            <a:ext cx="5676900" cy="31940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hlinkClick r:id="rId3"/>
              </a:rPr>
              <a:t>https://www.marymackilloptoday.org.au/mary-mackillop-feast-day/</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10</a:t>
            </a:fld>
            <a:endParaRPr lang="en-US"/>
          </a:p>
        </p:txBody>
      </p:sp>
    </p:spTree>
    <p:extLst>
      <p:ext uri="{BB962C8B-B14F-4D97-AF65-F5344CB8AC3E}">
        <p14:creationId xmlns:p14="http://schemas.microsoft.com/office/powerpoint/2010/main" val="40194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863600"/>
            <a:ext cx="5676900" cy="31940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Mary Helen MacKillop was born in 1842 in Victoria to Scottish immigrant parents and grew up with seven brothers and sisters.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age of twenty-four, she dedicated her life to God and took on the name “Mary of the Cross.”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Mary was an ordinary woman with an extraordinary dream and a big heart. Her dream was to give the poorest families and most neglected children access to education and safe shelter by opening schools. </a:t>
            </a: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2</a:t>
            </a:fld>
            <a:endParaRPr lang="en-US"/>
          </a:p>
        </p:txBody>
      </p:sp>
    </p:spTree>
    <p:extLst>
      <p:ext uri="{BB962C8B-B14F-4D97-AF65-F5344CB8AC3E}">
        <p14:creationId xmlns:p14="http://schemas.microsoft.com/office/powerpoint/2010/main" val="18401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63600"/>
            <a:ext cx="5680075" cy="3195638"/>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With what little resources they had, Mary and Father Tenison Woods turned an old stable into a school in </a:t>
            </a:r>
            <a:r>
              <a:rPr lang="en-US" dirty="0" err="1">
                <a:latin typeface="Arial" panose="020B0604020202020204" pitchFamily="34" charset="0"/>
                <a:cs typeface="Arial" panose="020B0604020202020204" pitchFamily="34" charset="0"/>
              </a:rPr>
              <a:t>Penola</a:t>
            </a:r>
            <a:r>
              <a:rPr lang="en-US" dirty="0">
                <a:latin typeface="Arial" panose="020B0604020202020204" pitchFamily="34" charset="0"/>
                <a:cs typeface="Arial" panose="020B0604020202020204" pitchFamily="34" charset="0"/>
              </a:rPr>
              <a:t>, South Australia.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1866 Mary and Father Tenison worked together to set up the Sisters of St Joseph of the Sacred Heart (the Josephites). This was the first religious order to be founded by an Australian.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 passionate educator, Mary broke through the prejudice of the early 19th century to educate all—regardless of gender, race, faith, or wealth—while ministering to the vulnerable with compassion.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She and the Sisters of St Joseph went wherever the need was greatest. They gave up everything to live and teach amongst the people they served.</a:t>
            </a: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3</a:t>
            </a:fld>
            <a:endParaRPr lang="en-US"/>
          </a:p>
        </p:txBody>
      </p:sp>
    </p:spTree>
    <p:extLst>
      <p:ext uri="{BB962C8B-B14F-4D97-AF65-F5344CB8AC3E}">
        <p14:creationId xmlns:p14="http://schemas.microsoft.com/office/powerpoint/2010/main" val="5610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863600"/>
            <a:ext cx="5676900" cy="3194050"/>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All Saints have dedicated Feast Days when they are remembered with special mention and prayers. Mary MacKillop’s Feast Day is on 8th August, which is the day she died.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Mary’s Feast Day is a wonderful time to reflect on the qualities and actions that set her apart, and how her legacy continues to be relevant today.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Mary MacKillop fiercely believed in the power of education to lift communities out of poverty.</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Education in Australia is what it is today, thanks in large part to the dedication and determination of Mary and the Sisters of St Joseph.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4</a:t>
            </a:fld>
            <a:endParaRPr lang="en-US"/>
          </a:p>
        </p:txBody>
      </p:sp>
    </p:spTree>
    <p:extLst>
      <p:ext uri="{BB962C8B-B14F-4D97-AF65-F5344CB8AC3E}">
        <p14:creationId xmlns:p14="http://schemas.microsoft.com/office/powerpoint/2010/main" val="243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531813"/>
            <a:ext cx="5680075" cy="3195637"/>
          </a:xfrm>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cs typeface="Arial" panose="020B0604020202020204" pitchFamily="34" charset="0"/>
              </a:rPr>
              <a:t>One of the most inspiring things about Saints is that they are people who lived in the world just like us. As we can see with Mary’s life, Saints dedicated every day to honouring God and sharing His love by serving others.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Mary MacKillop was canonised on 17</a:t>
            </a:r>
            <a:r>
              <a:rPr lang="en-AU" b="0" i="0" baseline="30000" dirty="0">
                <a:solidFill>
                  <a:srgbClr val="000000"/>
                </a:solidFill>
                <a:effectLst/>
                <a:latin typeface="Arial" panose="020B0604020202020204" pitchFamily="34" charset="0"/>
                <a:cs typeface="Arial" panose="020B0604020202020204" pitchFamily="34" charset="0"/>
              </a:rPr>
              <a:t>th</a:t>
            </a:r>
            <a:r>
              <a:rPr lang="en-AU" b="0" i="0" dirty="0">
                <a:solidFill>
                  <a:srgbClr val="000000"/>
                </a:solidFill>
                <a:effectLst/>
                <a:latin typeface="Arial" panose="020B0604020202020204" pitchFamily="34" charset="0"/>
                <a:cs typeface="Arial" panose="020B0604020202020204" pitchFamily="34" charset="0"/>
              </a:rPr>
              <a:t> October 2010 at Saint Peter’s Basilica, Rome.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5</a:t>
            </a:fld>
            <a:endParaRPr lang="en-US"/>
          </a:p>
        </p:txBody>
      </p:sp>
    </p:spTree>
    <p:extLst>
      <p:ext uri="{BB962C8B-B14F-4D97-AF65-F5344CB8AC3E}">
        <p14:creationId xmlns:p14="http://schemas.microsoft.com/office/powerpoint/2010/main" val="1482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863600"/>
            <a:ext cx="5656263" cy="3181350"/>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In the spirit of Saint Mary MacKillop, Mary MacKillop Today works to transform lives with dignity for self- determination.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fiercely believed in the power of education to lift communities out of poverty. She chose to teach everyone – regardless of gender, race, faith or wealth – while serving with love and compassion.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MacKillop’s work is still unfinished. Many people are still unable to break the cycle of poverty because they can’t access education.</a:t>
            </a:r>
            <a:r>
              <a:rPr lang="en-US" dirty="0">
                <a:latin typeface="Arial" panose="020B0604020202020204" pitchFamily="34" charset="0"/>
                <a:cs typeface="Arial" panose="020B0604020202020204" pitchFamily="34" charset="0"/>
              </a:rPr>
              <a:t> </a:t>
            </a:r>
          </a:p>
          <a:p>
            <a:pPr algn="l" rtl="0" fontAlgn="base"/>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Mary MacKillop Today proudly continue her extraordinary 150-year-old legacy, so that all people have the opportunity to flourish.</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6</a:t>
            </a:fld>
            <a:endParaRPr lang="en-US"/>
          </a:p>
        </p:txBody>
      </p:sp>
    </p:spTree>
    <p:extLst>
      <p:ext uri="{BB962C8B-B14F-4D97-AF65-F5344CB8AC3E}">
        <p14:creationId xmlns:p14="http://schemas.microsoft.com/office/powerpoint/2010/main" val="5071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63600"/>
            <a:ext cx="5680075" cy="3195638"/>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Mary MacKillop Today works hard to ensure fair access to education for people to have the tools to realise their full potential.</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gn="l" rtl="0" fontAlgn="base"/>
            <a:r>
              <a:rPr lang="en-AU" dirty="0">
                <a:latin typeface="Arial" panose="020B0604020202020204" pitchFamily="34" charset="0"/>
                <a:cs typeface="Arial" panose="020B0604020202020204" pitchFamily="34" charset="0"/>
              </a:rPr>
              <a:t>This involves working with communities to create change by teaching practical skills to women, men and children in Australia, Timor-Leste, Fiji and Peru.</a:t>
            </a:r>
            <a:endParaRPr lang="en-US" dirty="0">
              <a:latin typeface="YAFnvCsq9Zg 0"/>
            </a:endParaRP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7</a:t>
            </a:fld>
            <a:endParaRPr lang="en-US"/>
          </a:p>
        </p:txBody>
      </p:sp>
    </p:spTree>
    <p:extLst>
      <p:ext uri="{BB962C8B-B14F-4D97-AF65-F5344CB8AC3E}">
        <p14:creationId xmlns:p14="http://schemas.microsoft.com/office/powerpoint/2010/main" val="17108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863600"/>
            <a:ext cx="5676900" cy="3194050"/>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Mary MacKillop Today’s projects: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women learn skills to earn a fair income and lead their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children education opportunities in the most remote and disadvantaged areas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Improve the skills of dedicated teachers in marginalised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Mentor parents so they can play an active role in their children’s learning at home</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Fight preventable diseases in schools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aspiring students pursue higher education through a First Nations Tertiary Scholarship</a:t>
            </a:r>
            <a:r>
              <a:rPr lang="en-US" dirty="0">
                <a:latin typeface="Arial" panose="020B0604020202020204" pitchFamily="34" charset="0"/>
                <a:cs typeface="Arial" panose="020B0604020202020204" pitchFamily="34" charset="0"/>
              </a:rPr>
              <a:t> </a:t>
            </a:r>
          </a:p>
          <a:p>
            <a:pPr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people in economic hardship the opportunity to become financially stable</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algn="l" fontAlgn="base"/>
            <a:r>
              <a:rPr lang="en-AU" dirty="0">
                <a:latin typeface="Arial" panose="020B0604020202020204" pitchFamily="34" charset="0"/>
                <a:cs typeface="Arial" panose="020B0604020202020204" pitchFamily="34" charset="0"/>
              </a:rPr>
              <a:t>Since 1866, the Sisters of Saint Joseph have worked ‘for the flourishment of our earth and all its people’. Mary MacKillop Today continues that work to help people in the most vulnerable situations to flourish.</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8</a:t>
            </a:fld>
            <a:endParaRPr lang="en-US"/>
          </a:p>
        </p:txBody>
      </p:sp>
    </p:spTree>
    <p:extLst>
      <p:ext uri="{BB962C8B-B14F-4D97-AF65-F5344CB8AC3E}">
        <p14:creationId xmlns:p14="http://schemas.microsoft.com/office/powerpoint/2010/main" val="288420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863600"/>
            <a:ext cx="5483225" cy="3084513"/>
          </a:xfrm>
        </p:spPr>
      </p:sp>
      <p:sp>
        <p:nvSpPr>
          <p:cNvPr id="3" name="Notes Placeholder 2"/>
          <p:cNvSpPr>
            <a:spLocks noGrp="1"/>
          </p:cNvSpPr>
          <p:nvPr>
            <p:ph type="body" idx="1"/>
          </p:nvPr>
        </p:nvSpPr>
        <p:spPr/>
        <p:txBody>
          <a:bodyPr/>
          <a:lstStyle/>
          <a:p>
            <a:r>
              <a:rPr lang="en-AU" b="0" i="0" dirty="0">
                <a:solidFill>
                  <a:schemeClr val="tx1"/>
                </a:solidFill>
                <a:effectLst/>
                <a:latin typeface="Arial" panose="020B0604020202020204" pitchFamily="34" charset="0"/>
                <a:cs typeface="Arial" panose="020B0604020202020204" pitchFamily="34" charset="0"/>
              </a:rPr>
              <a:t>This August, let’s walk in the footsteps of Australia’s most loved Saint. </a:t>
            </a:r>
            <a:endParaRPr lang="en-AU" dirty="0">
              <a:solidFill>
                <a:schemeClr val="tx1"/>
              </a:solidFill>
              <a:effectLst/>
              <a:latin typeface="Arial" panose="020B0604020202020204" pitchFamily="34" charset="0"/>
              <a:cs typeface="Arial" panose="020B0604020202020204" pitchFamily="34" charset="0"/>
            </a:endParaRPr>
          </a:p>
          <a:p>
            <a:r>
              <a:rPr lang="en-AU" b="0" i="0" dirty="0">
                <a:solidFill>
                  <a:schemeClr val="tx1"/>
                </a:solidFill>
                <a:effectLst/>
                <a:latin typeface="Arial" panose="020B0604020202020204" pitchFamily="34" charset="0"/>
                <a:cs typeface="Arial" panose="020B0604020202020204" pitchFamily="34" charset="0"/>
              </a:rPr>
              <a:t>Just like Mary MacKillop…</a:t>
            </a:r>
            <a:endParaRPr lang="en-AU" dirty="0">
              <a:solidFill>
                <a:schemeClr val="tx1"/>
              </a:solidFill>
              <a:effectLst/>
              <a:latin typeface="Arial" panose="020B0604020202020204" pitchFamily="34" charset="0"/>
              <a:cs typeface="Arial" panose="020B0604020202020204" pitchFamily="34" charset="0"/>
            </a:endParaRPr>
          </a:p>
          <a:p>
            <a:r>
              <a:rPr lang="en-AU" b="0" i="0" dirty="0">
                <a:solidFill>
                  <a:schemeClr val="tx1"/>
                </a:solidFill>
                <a:effectLst/>
                <a:latin typeface="Arial" panose="020B0604020202020204" pitchFamily="34" charset="0"/>
                <a:cs typeface="Arial" panose="020B0604020202020204" pitchFamily="34" charset="0"/>
              </a:rPr>
              <a:t>Let’s be fierce in the face of adversity. </a:t>
            </a:r>
            <a:endParaRPr lang="en-AU" dirty="0">
              <a:solidFill>
                <a:schemeClr val="tx1"/>
              </a:solidFill>
              <a:effectLst/>
              <a:latin typeface="Arial" panose="020B0604020202020204" pitchFamily="34" charset="0"/>
              <a:cs typeface="Arial" panose="020B0604020202020204" pitchFamily="34" charset="0"/>
            </a:endParaRPr>
          </a:p>
          <a:p>
            <a:r>
              <a:rPr lang="en-AU" b="0" i="0" dirty="0">
                <a:solidFill>
                  <a:schemeClr val="tx1"/>
                </a:solidFill>
                <a:effectLst/>
                <a:latin typeface="Arial" panose="020B0604020202020204" pitchFamily="34" charset="0"/>
                <a:cs typeface="Arial" panose="020B0604020202020204" pitchFamily="34" charset="0"/>
              </a:rPr>
              <a:t>Let’s be fair and act when we see injustice. </a:t>
            </a:r>
            <a:endParaRPr lang="en-AU" dirty="0">
              <a:solidFill>
                <a:schemeClr val="tx1"/>
              </a:solidFill>
              <a:effectLst/>
              <a:latin typeface="Arial" panose="020B0604020202020204" pitchFamily="34" charset="0"/>
              <a:cs typeface="Arial" panose="020B0604020202020204" pitchFamily="34" charset="0"/>
            </a:endParaRPr>
          </a:p>
          <a:p>
            <a:r>
              <a:rPr lang="en-AU" b="0" i="0" dirty="0">
                <a:solidFill>
                  <a:schemeClr val="tx1"/>
                </a:solidFill>
                <a:effectLst/>
                <a:latin typeface="Arial" panose="020B0604020202020204" pitchFamily="34" charset="0"/>
                <a:cs typeface="Arial" panose="020B0604020202020204" pitchFamily="34" charset="0"/>
              </a:rPr>
              <a:t>Let’s give love to those we encounter each day. </a:t>
            </a:r>
            <a:endParaRPr lang="en-AU" dirty="0">
              <a:solidFill>
                <a:schemeClr val="tx1"/>
              </a:solidFill>
              <a:effectLst/>
              <a:latin typeface="Arial" panose="020B0604020202020204" pitchFamily="34" charset="0"/>
              <a:cs typeface="Arial" panose="020B0604020202020204" pitchFamily="34" charset="0"/>
            </a:endParaRPr>
          </a:p>
          <a:p>
            <a:r>
              <a:rPr lang="en-AU" b="0" i="0" dirty="0">
                <a:solidFill>
                  <a:schemeClr val="tx1"/>
                </a:solidFill>
                <a:effectLst/>
                <a:latin typeface="Arial" panose="020B0604020202020204" pitchFamily="34" charset="0"/>
                <a:cs typeface="Arial" panose="020B0604020202020204" pitchFamily="34" charset="0"/>
              </a:rPr>
              <a:t>Together, let’s be Fierce for Fair. </a:t>
            </a:r>
            <a:endParaRPr lang="en-AU"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1301" y="46895803"/>
            <a:ext cx="3076365" cy="2477220"/>
          </a:xfrm>
          <a:prstGeom prst="rect">
            <a:avLst/>
          </a:prstGeom>
        </p:spPr>
        <p:txBody>
          <a:bodyPr/>
          <a:lstStyle/>
          <a:p>
            <a:fld id="{A6A4D3F3-FC13-4D5F-B6EA-828FDCB73595}" type="slidenum">
              <a:rPr lang="en-US" smtClean="0"/>
              <a:t>9</a:t>
            </a:fld>
            <a:endParaRPr lang="en-US"/>
          </a:p>
        </p:txBody>
      </p:sp>
    </p:spTree>
    <p:extLst>
      <p:ext uri="{BB962C8B-B14F-4D97-AF65-F5344CB8AC3E}">
        <p14:creationId xmlns:p14="http://schemas.microsoft.com/office/powerpoint/2010/main" val="141452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10D58DF-3948-8F44-9652-BC221999BDDA}"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pic>
        <p:nvPicPr>
          <p:cNvPr id="7" name="Picture 6">
            <a:extLst>
              <a:ext uri="{FF2B5EF4-FFF2-40B4-BE49-F238E27FC236}">
                <a16:creationId xmlns:a16="http://schemas.microsoft.com/office/drawing/2014/main" id="{E35E2998-7FDA-0721-F631-74DB86F556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705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D58DF-3948-8F44-9652-BC221999BDDA}"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4173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D58DF-3948-8F44-9652-BC221999BDDA}"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2778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421305-6731-8254-2567-55AD887ADA9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8" name="Picture 7">
            <a:extLst>
              <a:ext uri="{FF2B5EF4-FFF2-40B4-BE49-F238E27FC236}">
                <a16:creationId xmlns:a16="http://schemas.microsoft.com/office/drawing/2014/main" id="{93B69008-B6DC-0392-8296-84484A48F5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17879209-5B0F-4914-5FCD-B9C7EAE670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3" name="Picture 12" descr="A close up of a plant&#10;&#10;Description automatically generated">
            <a:extLst>
              <a:ext uri="{FF2B5EF4-FFF2-40B4-BE49-F238E27FC236}">
                <a16:creationId xmlns:a16="http://schemas.microsoft.com/office/drawing/2014/main" id="{C8900526-D480-9697-A613-572118A9E0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Content Placeholder 2">
            <a:extLst>
              <a:ext uri="{FF2B5EF4-FFF2-40B4-BE49-F238E27FC236}">
                <a16:creationId xmlns:a16="http://schemas.microsoft.com/office/drawing/2014/main" id="{2DB34A53-2617-204C-84AA-2CF404C5505E}"/>
              </a:ext>
            </a:extLst>
          </p:cNvPr>
          <p:cNvSpPr>
            <a:spLocks noGrp="1"/>
          </p:cNvSpPr>
          <p:nvPr>
            <p:ph sz="half" idx="1"/>
          </p:nvPr>
        </p:nvSpPr>
        <p:spPr>
          <a:xfrm>
            <a:off x="838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2E5447-DE60-494A-9504-7DF2027BF97B}"/>
              </a:ext>
            </a:extLst>
          </p:cNvPr>
          <p:cNvSpPr>
            <a:spLocks noGrp="1"/>
          </p:cNvSpPr>
          <p:nvPr>
            <p:ph sz="half" idx="2"/>
          </p:nvPr>
        </p:nvSpPr>
        <p:spPr>
          <a:xfrm>
            <a:off x="6172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30BE4EE-7AA0-604F-B7AD-F05A0A815D55}"/>
              </a:ext>
            </a:extLst>
          </p:cNvPr>
          <p:cNvSpPr>
            <a:spLocks noGrp="1"/>
          </p:cNvSpPr>
          <p:nvPr>
            <p:ph type="title"/>
          </p:nvPr>
        </p:nvSpPr>
        <p:spPr>
          <a:xfrm>
            <a:off x="838200" y="1332187"/>
            <a:ext cx="10515600" cy="1265759"/>
          </a:xfrm>
        </p:spPr>
        <p:txBody>
          <a:bodyPr/>
          <a:lstStyle>
            <a:lvl1pPr algn="ctr">
              <a:defRPr b="1" i="0" baseline="0">
                <a:solidFill>
                  <a:srgbClr val="CF9730"/>
                </a:solidFill>
              </a:defRPr>
            </a:lvl1pPr>
          </a:lstStyle>
          <a:p>
            <a:r>
              <a:rPr lang="en-GB"/>
              <a:t>Click to edit Master title style</a:t>
            </a:r>
            <a:endParaRPr lang="en-US"/>
          </a:p>
        </p:txBody>
      </p:sp>
    </p:spTree>
    <p:extLst>
      <p:ext uri="{BB962C8B-B14F-4D97-AF65-F5344CB8AC3E}">
        <p14:creationId xmlns:p14="http://schemas.microsoft.com/office/powerpoint/2010/main" val="181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6CEB-82CF-2F2B-867B-4D77A3850F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2" name="Picture 11">
            <a:extLst>
              <a:ext uri="{FF2B5EF4-FFF2-40B4-BE49-F238E27FC236}">
                <a16:creationId xmlns:a16="http://schemas.microsoft.com/office/drawing/2014/main" id="{70E829C4-409B-51A4-D236-CF252F1EFC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4" name="Picture 3" descr="A close up of a flower&#10;&#10;Description automatically generated">
            <a:extLst>
              <a:ext uri="{FF2B5EF4-FFF2-40B4-BE49-F238E27FC236}">
                <a16:creationId xmlns:a16="http://schemas.microsoft.com/office/drawing/2014/main" id="{62D233EB-E4CC-A2E9-DBD3-B79E0847C4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5" name="Picture 4" descr="A close up of a plant&#10;&#10;Description automatically generated">
            <a:extLst>
              <a:ext uri="{FF2B5EF4-FFF2-40B4-BE49-F238E27FC236}">
                <a16:creationId xmlns:a16="http://schemas.microsoft.com/office/drawing/2014/main" id="{082C0358-B127-78CA-BABB-86EB364D82E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Tree>
    <p:extLst>
      <p:ext uri="{BB962C8B-B14F-4D97-AF65-F5344CB8AC3E}">
        <p14:creationId xmlns:p14="http://schemas.microsoft.com/office/powerpoint/2010/main" val="10169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BB62A5-854C-9577-D208-6FB9D26AE4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11" name="Picture 10">
            <a:extLst>
              <a:ext uri="{FF2B5EF4-FFF2-40B4-BE49-F238E27FC236}">
                <a16:creationId xmlns:a16="http://schemas.microsoft.com/office/drawing/2014/main" id="{0013B578-6CFF-E627-1B3B-B92AD90BED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579C29F8-7F2A-B5DF-7884-89795D0CA01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3" name="Picture 12" descr="A close up of a plant&#10;&#10;Description automatically generated">
            <a:extLst>
              <a:ext uri="{FF2B5EF4-FFF2-40B4-BE49-F238E27FC236}">
                <a16:creationId xmlns:a16="http://schemas.microsoft.com/office/drawing/2014/main" id="{C1BABF20-F83B-57AC-B80B-1C1B2A5C111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907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201936-927E-4FE6-5C95-BAEA8F937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8" name="Picture 7">
            <a:extLst>
              <a:ext uri="{FF2B5EF4-FFF2-40B4-BE49-F238E27FC236}">
                <a16:creationId xmlns:a16="http://schemas.microsoft.com/office/drawing/2014/main" id="{AA8E87C2-8412-E772-F3A2-9D008AD563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9" name="Picture 8" descr="A close up of a flower&#10;&#10;Description automatically generated">
            <a:extLst>
              <a:ext uri="{FF2B5EF4-FFF2-40B4-BE49-F238E27FC236}">
                <a16:creationId xmlns:a16="http://schemas.microsoft.com/office/drawing/2014/main" id="{C0565D69-A751-6180-AE90-52BF09D110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0" name="Picture 9" descr="A close up of a plant&#10;&#10;Description automatically generated">
            <a:extLst>
              <a:ext uri="{FF2B5EF4-FFF2-40B4-BE49-F238E27FC236}">
                <a16:creationId xmlns:a16="http://schemas.microsoft.com/office/drawing/2014/main" id="{ED5CD00E-3455-78CD-7C0D-10118A09A63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56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95F602-1E1F-4006-61BB-8902A67440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12" name="Picture 11">
            <a:extLst>
              <a:ext uri="{FF2B5EF4-FFF2-40B4-BE49-F238E27FC236}">
                <a16:creationId xmlns:a16="http://schemas.microsoft.com/office/drawing/2014/main" id="{5A43E1E5-B5B8-DAEC-6AAB-B21933FB815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83AE46E4-BF88-6054-FD33-23D46CE790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pic>
        <p:nvPicPr>
          <p:cNvPr id="14" name="Picture 13" descr="A close up of a plant&#10;&#10;Description automatically generated">
            <a:extLst>
              <a:ext uri="{FF2B5EF4-FFF2-40B4-BE49-F238E27FC236}">
                <a16:creationId xmlns:a16="http://schemas.microsoft.com/office/drawing/2014/main" id="{6435E144-D41E-EABA-E596-6F3E25B6535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8459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51290C6-81D7-A87A-F712-A6C514AB29FD}"/>
              </a:ext>
            </a:extLst>
          </p:cNvPr>
          <p:cNvGrpSpPr/>
          <p:nvPr userDrawn="1"/>
        </p:nvGrpSpPr>
        <p:grpSpPr>
          <a:xfrm>
            <a:off x="0" y="-1"/>
            <a:ext cx="12198276" cy="6858001"/>
            <a:chOff x="0" y="-1"/>
            <a:chExt cx="12198276" cy="6858001"/>
          </a:xfrm>
        </p:grpSpPr>
        <p:grpSp>
          <p:nvGrpSpPr>
            <p:cNvPr id="3" name="Group 2">
              <a:extLst>
                <a:ext uri="{FF2B5EF4-FFF2-40B4-BE49-F238E27FC236}">
                  <a16:creationId xmlns:a16="http://schemas.microsoft.com/office/drawing/2014/main" id="{2EC09AFA-AECF-E990-91B1-87FD0792BBD4}"/>
                </a:ext>
              </a:extLst>
            </p:cNvPr>
            <p:cNvGrpSpPr/>
            <p:nvPr userDrawn="1"/>
          </p:nvGrpSpPr>
          <p:grpSpPr>
            <a:xfrm>
              <a:off x="0" y="-1"/>
              <a:ext cx="12198276" cy="2128345"/>
              <a:chOff x="0" y="-1"/>
              <a:chExt cx="12198276" cy="2128345"/>
            </a:xfrm>
          </p:grpSpPr>
          <p:pic>
            <p:nvPicPr>
              <p:cNvPr id="5" name="Picture 4">
                <a:extLst>
                  <a:ext uri="{FF2B5EF4-FFF2-40B4-BE49-F238E27FC236}">
                    <a16:creationId xmlns:a16="http://schemas.microsoft.com/office/drawing/2014/main" id="{57B02FAD-0AC5-9C52-838A-867D70B59D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8276" cy="2128345"/>
              </a:xfrm>
              <a:prstGeom prst="rect">
                <a:avLst/>
              </a:prstGeom>
            </p:spPr>
          </p:pic>
          <p:pic>
            <p:nvPicPr>
              <p:cNvPr id="9" name="Picture 8" descr="A close up of a flower&#10;&#10;Description automatically generated">
                <a:extLst>
                  <a:ext uri="{FF2B5EF4-FFF2-40B4-BE49-F238E27FC236}">
                    <a16:creationId xmlns:a16="http://schemas.microsoft.com/office/drawing/2014/main" id="{FB0AB5C8-1DAE-65CA-0B9A-01490BB065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1054206" y="-439852"/>
                <a:ext cx="697942" cy="1577645"/>
              </a:xfrm>
              <a:prstGeom prst="rect">
                <a:avLst/>
              </a:prstGeom>
            </p:spPr>
          </p:pic>
        </p:grpSp>
        <p:grpSp>
          <p:nvGrpSpPr>
            <p:cNvPr id="4" name="Group 3">
              <a:extLst>
                <a:ext uri="{FF2B5EF4-FFF2-40B4-BE49-F238E27FC236}">
                  <a16:creationId xmlns:a16="http://schemas.microsoft.com/office/drawing/2014/main" id="{8DEBFB51-E891-7321-F864-C33E31603FC8}"/>
                </a:ext>
              </a:extLst>
            </p:cNvPr>
            <p:cNvGrpSpPr/>
            <p:nvPr userDrawn="1"/>
          </p:nvGrpSpPr>
          <p:grpSpPr>
            <a:xfrm>
              <a:off x="0" y="5870446"/>
              <a:ext cx="12192000" cy="987554"/>
              <a:chOff x="0" y="5870446"/>
              <a:chExt cx="12192000" cy="987554"/>
            </a:xfrm>
          </p:grpSpPr>
          <p:pic>
            <p:nvPicPr>
              <p:cNvPr id="8" name="Picture 7">
                <a:extLst>
                  <a:ext uri="{FF2B5EF4-FFF2-40B4-BE49-F238E27FC236}">
                    <a16:creationId xmlns:a16="http://schemas.microsoft.com/office/drawing/2014/main" id="{9A1D8414-D751-350D-FA0D-F2FCC29D22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432550"/>
                <a:ext cx="12192000" cy="425450"/>
              </a:xfrm>
              <a:prstGeom prst="rect">
                <a:avLst/>
              </a:prstGeom>
            </p:spPr>
          </p:pic>
          <p:pic>
            <p:nvPicPr>
              <p:cNvPr id="10" name="Picture 9" descr="A close up of a plant&#10;&#10;Description automatically generated">
                <a:extLst>
                  <a:ext uri="{FF2B5EF4-FFF2-40B4-BE49-F238E27FC236}">
                    <a16:creationId xmlns:a16="http://schemas.microsoft.com/office/drawing/2014/main" id="{6311B778-47EF-C883-6065-344776A6E9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8310"/>
              <a:stretch/>
            </p:blipFill>
            <p:spPr>
              <a:xfrm rot="5400000" flipV="1">
                <a:off x="98744" y="5771702"/>
                <a:ext cx="987554" cy="1185042"/>
              </a:xfrm>
              <a:prstGeom prst="rect">
                <a:avLst/>
              </a:prstGeom>
            </p:spPr>
          </p:pic>
        </p:grpSp>
      </p:grpSp>
    </p:spTree>
    <p:extLst>
      <p:ext uri="{BB962C8B-B14F-4D97-AF65-F5344CB8AC3E}">
        <p14:creationId xmlns:p14="http://schemas.microsoft.com/office/powerpoint/2010/main" val="10833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D58DF-3948-8F44-9652-BC221999BDDA}"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4240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595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0686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58DF-3948-8F44-9652-BC221999BDDA}"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1BDD1-FEB5-8643-85A1-D8B0365E7345}" type="slidenum">
              <a:rPr lang="en-US" smtClean="0"/>
              <a:t>‹#›</a:t>
            </a:fld>
            <a:endParaRPr lang="en-US"/>
          </a:p>
        </p:txBody>
      </p:sp>
    </p:spTree>
    <p:extLst>
      <p:ext uri="{BB962C8B-B14F-4D97-AF65-F5344CB8AC3E}">
        <p14:creationId xmlns:p14="http://schemas.microsoft.com/office/powerpoint/2010/main" val="99234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ymackilloptoday.org.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F04-1189-0645-B069-EBD300B67CE6}"/>
              </a:ext>
            </a:extLst>
          </p:cNvPr>
          <p:cNvSpPr>
            <a:spLocks noGrp="1"/>
          </p:cNvSpPr>
          <p:nvPr>
            <p:ph type="ctrTitle"/>
          </p:nvPr>
        </p:nvSpPr>
        <p:spPr/>
        <p:txBody>
          <a:bodyPr/>
          <a:lstStyle/>
          <a:p>
            <a:r>
              <a:rPr lang="en-US"/>
              <a:t> </a:t>
            </a:r>
          </a:p>
        </p:txBody>
      </p:sp>
      <p:sp>
        <p:nvSpPr>
          <p:cNvPr id="3" name="Subtitle 2">
            <a:extLst>
              <a:ext uri="{FF2B5EF4-FFF2-40B4-BE49-F238E27FC236}">
                <a16:creationId xmlns:a16="http://schemas.microsoft.com/office/drawing/2014/main" id="{D314748B-62FE-5949-8C16-1D91CFDBD35D}"/>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319757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4156-6261-AFA2-1967-6E1710A946FA}"/>
              </a:ext>
            </a:extLst>
          </p:cNvPr>
          <p:cNvSpPr txBox="1">
            <a:spLocks/>
          </p:cNvSpPr>
          <p:nvPr/>
        </p:nvSpPr>
        <p:spPr>
          <a:xfrm>
            <a:off x="798452" y="3020556"/>
            <a:ext cx="4849994" cy="319642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dirty="0">
                <a:latin typeface="Arial" panose="020B0604020202020204" pitchFamily="34" charset="0"/>
                <a:cs typeface="Arial" panose="020B0604020202020204" pitchFamily="34" charset="0"/>
              </a:rPr>
              <a:t>Find out more about the work of</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Mary MacKillop Today at </a:t>
            </a:r>
            <a:r>
              <a:rPr lang="en-AU" dirty="0">
                <a:latin typeface="Arial" panose="020B0604020202020204" pitchFamily="34" charset="0"/>
                <a:cs typeface="Arial" panose="020B0604020202020204" pitchFamily="34" charset="0"/>
                <a:hlinkClick r:id="rId3"/>
              </a:rPr>
              <a:t>www.marymackilloptoday.org.au</a:t>
            </a:r>
            <a:r>
              <a:rPr lang="en-AU" dirty="0">
                <a:latin typeface="Arial" panose="020B0604020202020204" pitchFamily="34" charset="0"/>
                <a:cs typeface="Arial" panose="020B0604020202020204" pitchFamily="34" charset="0"/>
              </a:rPr>
              <a:t> </a:t>
            </a:r>
          </a:p>
          <a:p>
            <a:pPr>
              <a:lnSpc>
                <a:spcPct val="110000"/>
              </a:lnSpc>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anose="00000500000000000000" pitchFamily="2" charset="0"/>
                <a:cs typeface="Segoe UI"/>
              </a:rPr>
              <a:t>Thank you!</a:t>
            </a:r>
          </a:p>
        </p:txBody>
      </p:sp>
      <p:pic>
        <p:nvPicPr>
          <p:cNvPr id="3" name="Picture 2" descr="A group of girls holding a paper&#10;&#10;Description automatically generated">
            <a:extLst>
              <a:ext uri="{FF2B5EF4-FFF2-40B4-BE49-F238E27FC236}">
                <a16:creationId xmlns:a16="http://schemas.microsoft.com/office/drawing/2014/main" id="{54E6C2BA-D482-2FE2-6E30-310943CB07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3071" y="2349660"/>
            <a:ext cx="5855231" cy="361130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494027BF-8C3F-08B8-9295-2447FB1C4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4095" y="4282633"/>
            <a:ext cx="1766104" cy="1766104"/>
          </a:xfrm>
          <a:prstGeom prst="rect">
            <a:avLst/>
          </a:prstGeom>
        </p:spPr>
      </p:pic>
    </p:spTree>
    <p:extLst>
      <p:ext uri="{BB962C8B-B14F-4D97-AF65-F5344CB8AC3E}">
        <p14:creationId xmlns:p14="http://schemas.microsoft.com/office/powerpoint/2010/main" val="478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dirty="0">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3068186"/>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Mary MacKillop is Australia’s first and only Saint.</a:t>
            </a:r>
          </a:p>
          <a:p>
            <a:pPr marL="215900" indent="-215900" algn="l">
              <a:lnSpc>
                <a:spcPct val="110000"/>
              </a:lnSpc>
              <a:buFont typeface="Arial" panose="020B0604020202020204" pitchFamily="34" charset="0"/>
              <a:buChar char="•"/>
            </a:pPr>
            <a:r>
              <a:rPr lang="en-US" dirty="0">
                <a:latin typeface="Arial"/>
                <a:cs typeface="Arial"/>
              </a:rPr>
              <a:t>She was born in Victoria in 1842 and had 7 brothers and sisters.</a:t>
            </a:r>
          </a:p>
          <a:p>
            <a:pPr marL="215900" indent="-215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Mary became a Saint because she devoted her life to God and serving other people.</a:t>
            </a: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357312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2177949"/>
            <a:ext cx="10595096" cy="691554"/>
          </a:xfrm>
        </p:spPr>
        <p:txBody>
          <a:bodyPr lIns="0" tIns="0" rIns="0" bIns="0" anchor="t" anchorCtr="0">
            <a:noAutofit/>
          </a:bodyPr>
          <a:lstStyle/>
          <a:p>
            <a:r>
              <a:rPr lang="en-US" sz="4000" b="1" dirty="0">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3068186"/>
            <a:ext cx="5891714" cy="3196424"/>
          </a:xfrm>
        </p:spPr>
        <p:txBody>
          <a:bodyPr vert="horz" lIns="0" tIns="0" rIns="0" bIns="0" rtlCol="0" anchor="t">
            <a:normAutofit lnSpcReduction="10000"/>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and Father Julian Tenison Woods started the Sisters of St Joseph </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They opened schools all over Australia so children across the country could receive an education </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faced many challenges throughout her life but always looked after others, especially vulnerable communities </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6" name="Picture 5" descr="A person in a robe with flowers&#10;&#10;Description automatically generated">
            <a:extLst>
              <a:ext uri="{FF2B5EF4-FFF2-40B4-BE49-F238E27FC236}">
                <a16:creationId xmlns:a16="http://schemas.microsoft.com/office/drawing/2014/main" id="{6E985185-35BA-FA8D-03ED-5BF2CF206E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26245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anose="00000500000000000000" pitchFamily="2" charset="0"/>
                <a:cs typeface="Segoe UI"/>
              </a:rPr>
              <a:t>What is a Feast Day?</a:t>
            </a:r>
          </a:p>
        </p:txBody>
      </p:sp>
      <p:pic>
        <p:nvPicPr>
          <p:cNvPr id="3" name="Picture 2" descr="A group of people sitting in chairs outside a building&#10;&#10;Description automatically generated">
            <a:extLst>
              <a:ext uri="{FF2B5EF4-FFF2-40B4-BE49-F238E27FC236}">
                <a16:creationId xmlns:a16="http://schemas.microsoft.com/office/drawing/2014/main" id="{A62083B4-9ED5-AD66-330D-864024232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695" y="1840374"/>
            <a:ext cx="3329851" cy="41623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7974957" y="6002687"/>
            <a:ext cx="3432350" cy="261610"/>
          </a:xfrm>
          <a:prstGeom prst="rect">
            <a:avLst/>
          </a:prstGeom>
          <a:noFill/>
        </p:spPr>
        <p:txBody>
          <a:bodyPr wrap="none" rtlCol="0">
            <a:spAutoFit/>
          </a:bodyPr>
          <a:lstStyle/>
          <a:p>
            <a:r>
              <a:rPr lang="en-AU" sz="1100" dirty="0">
                <a:latin typeface="HelveticaNeue" panose="00000400000000000000" pitchFamily="2" charset="0"/>
              </a:rPr>
              <a:t>Feast Day 2018, 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All Saints have a Feast Day to remember and pray with them.</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Mary MacKillop’s Feast Day is on 8</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August, which is the day she died.</a:t>
            </a: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285585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anose="00000500000000000000" pitchFamily="2" charset="0"/>
                <a:cs typeface="Segoe UI"/>
              </a:rPr>
              <a:t>What does it mean to be a Saint?</a:t>
            </a:r>
          </a:p>
        </p:txBody>
      </p:sp>
      <p:pic>
        <p:nvPicPr>
          <p:cNvPr id="3" name="Picture 2">
            <a:extLst>
              <a:ext uri="{FF2B5EF4-FFF2-40B4-BE49-F238E27FC236}">
                <a16:creationId xmlns:a16="http://schemas.microsoft.com/office/drawing/2014/main" id="{A62083B4-9ED5-AD66-330D-864024232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0462" y="2696900"/>
            <a:ext cx="2488556" cy="33051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8704165" y="6019915"/>
            <a:ext cx="2396810" cy="261610"/>
          </a:xfrm>
          <a:prstGeom prst="rect">
            <a:avLst/>
          </a:prstGeom>
          <a:noFill/>
        </p:spPr>
        <p:txBody>
          <a:bodyPr wrap="none" rtlCol="0">
            <a:spAutoFit/>
          </a:bodyPr>
          <a:lstStyle/>
          <a:p>
            <a:r>
              <a:rPr lang="en-AU" sz="1100" dirty="0">
                <a:latin typeface="HelveticaNeue" panose="00000400000000000000" pitchFamily="2" charset="0"/>
              </a:rPr>
              <a:t>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7269102"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Saints were once people just like us.</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People who become Saints have devoted their life to God and serving others.</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Canonisation is when the Pope declares the person a Saint at a very special ceremony in Rome. </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spTree>
    <p:extLst>
      <p:ext uri="{BB962C8B-B14F-4D97-AF65-F5344CB8AC3E}">
        <p14:creationId xmlns:p14="http://schemas.microsoft.com/office/powerpoint/2010/main" val="40898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itchFamily="2" charset="77"/>
                <a:cs typeface="Segoe UI" panose="020B0502040204020203" pitchFamily="34" charset="0"/>
              </a:rPr>
              <a:t>Who is Mary MacKillop Today?</a:t>
            </a:r>
          </a:p>
        </p:txBody>
      </p:sp>
      <p:sp>
        <p:nvSpPr>
          <p:cNvPr id="7" name="Text Placeholder 2">
            <a:extLst>
              <a:ext uri="{FF2B5EF4-FFF2-40B4-BE49-F238E27FC236}">
                <a16:creationId xmlns:a16="http://schemas.microsoft.com/office/drawing/2014/main" id="{5A8E0C91-8C7C-0E51-BF12-FE3C0D201324}"/>
              </a:ext>
            </a:extLst>
          </p:cNvPr>
          <p:cNvSpPr txBox="1">
            <a:spLocks/>
          </p:cNvSpPr>
          <p:nvPr/>
        </p:nvSpPr>
        <p:spPr>
          <a:xfrm>
            <a:off x="798449" y="2989911"/>
            <a:ext cx="4525905" cy="319642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US" sz="2100" dirty="0">
                <a:latin typeface="Arial" panose="020B0604020202020204" pitchFamily="34" charset="0"/>
                <a:cs typeface="Arial" panose="020B0604020202020204" pitchFamily="34" charset="0"/>
              </a:rPr>
              <a:t>Mary MacKillop Today is a not-for-profit </a:t>
            </a:r>
            <a:r>
              <a:rPr lang="en-US" sz="2100" dirty="0" err="1">
                <a:latin typeface="Arial" panose="020B0604020202020204" pitchFamily="34" charset="0"/>
                <a:cs typeface="Arial" panose="020B0604020202020204" pitchFamily="34" charset="0"/>
              </a:rPr>
              <a:t>organisation</a:t>
            </a:r>
            <a:r>
              <a:rPr lang="en-US" sz="2100" dirty="0">
                <a:latin typeface="Arial" panose="020B0604020202020204" pitchFamily="34" charset="0"/>
                <a:cs typeface="Arial" panose="020B0604020202020204" pitchFamily="34" charset="0"/>
              </a:rPr>
              <a:t> that continues the work of Mary MacKillop and the Sisters of St Joseph by delivering programs in Australia and overseas that focus on education, health, financial support and livelihoods.</a:t>
            </a:r>
          </a:p>
        </p:txBody>
      </p:sp>
      <p:pic>
        <p:nvPicPr>
          <p:cNvPr id="9" name="Picture 8" descr="A collage of a person and a child&#10;&#10;Description automatically generated">
            <a:extLst>
              <a:ext uri="{FF2B5EF4-FFF2-40B4-BE49-F238E27FC236}">
                <a16:creationId xmlns:a16="http://schemas.microsoft.com/office/drawing/2014/main" id="{55BA63DD-B7F0-E966-80D9-22862FCC00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5945" y="2869503"/>
            <a:ext cx="6297082" cy="2905245"/>
          </a:xfrm>
          <a:prstGeom prst="rect">
            <a:avLst/>
          </a:prstGeom>
        </p:spPr>
      </p:pic>
    </p:spTree>
    <p:extLst>
      <p:ext uri="{BB962C8B-B14F-4D97-AF65-F5344CB8AC3E}">
        <p14:creationId xmlns:p14="http://schemas.microsoft.com/office/powerpoint/2010/main" val="5286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4873042"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Works hard to ensure fair access to education.</a:t>
            </a:r>
          </a:p>
          <a:p>
            <a:pPr marL="215900" indent="-215900" algn="l">
              <a:lnSpc>
                <a:spcPct val="110000"/>
              </a:lnSpc>
              <a:buFont typeface="Arial" panose="020B0604020202020204" pitchFamily="34" charset="0"/>
              <a:buChar char="•"/>
            </a:pPr>
            <a:r>
              <a:rPr lang="en-AU" dirty="0">
                <a:latin typeface="Arial" panose="020B0604020202020204" pitchFamily="34" charset="0"/>
                <a:cs typeface="Arial" panose="020B0604020202020204" pitchFamily="34" charset="0"/>
              </a:rPr>
              <a:t>Working with communities to create change in Australia and overseas.</a:t>
            </a:r>
          </a:p>
          <a:p>
            <a:pPr marL="215900" indent="-215900" algn="l">
              <a:lnSpc>
                <a:spcPct val="110000"/>
              </a:lnSpc>
              <a:buFont typeface="Arial" panose="020B0604020202020204" pitchFamily="34" charset="0"/>
              <a:buChar char="•"/>
            </a:pPr>
            <a:endParaRPr lang="en-AU"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dirty="0">
              <a:latin typeface="HelveticaNeue" panose="00000400000000000000" pitchFamily="2" charset="0"/>
              <a:cs typeface="Arial"/>
            </a:endParaRPr>
          </a:p>
          <a:p>
            <a:pPr marL="215900" indent="-215900">
              <a:lnSpc>
                <a:spcPct val="110000"/>
              </a:lnSpc>
            </a:pPr>
            <a:endParaRPr lang="en-US" dirty="0">
              <a:latin typeface="Arial"/>
              <a:cs typeface="Arial" panose="020B0604020202020204" pitchFamily="34" charset="0"/>
            </a:endParaRPr>
          </a:p>
        </p:txBody>
      </p:sp>
      <p:pic>
        <p:nvPicPr>
          <p:cNvPr id="7" name="Picture 6">
            <a:extLst>
              <a:ext uri="{FF2B5EF4-FFF2-40B4-BE49-F238E27FC236}">
                <a16:creationId xmlns:a16="http://schemas.microsoft.com/office/drawing/2014/main" id="{FBA30356-C3C5-E012-61B1-C642BF7B39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493" y="2787980"/>
            <a:ext cx="6096000" cy="3429000"/>
          </a:xfrm>
          <a:prstGeom prst="rect">
            <a:avLst/>
          </a:prstGeom>
        </p:spPr>
      </p:pic>
    </p:spTree>
    <p:extLst>
      <p:ext uri="{BB962C8B-B14F-4D97-AF65-F5344CB8AC3E}">
        <p14:creationId xmlns:p14="http://schemas.microsoft.com/office/powerpoint/2010/main" val="56167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10151199" cy="3196424"/>
          </a:xfrm>
        </p:spPr>
        <p:txBody>
          <a:bodyPr vert="horz" lIns="0" tIns="0" rIns="0" bIns="0" rtlCol="0" anchor="t">
            <a:normAutofit fontScale="85000" lnSpcReduction="10000"/>
          </a:bodyPr>
          <a:lstStyle/>
          <a:p>
            <a:pPr algn="l">
              <a:lnSpc>
                <a:spcPct val="110000"/>
              </a:lnSpc>
            </a:pPr>
            <a:r>
              <a:rPr lang="en-AU" sz="2100" dirty="0">
                <a:latin typeface="Arial" panose="020B0604020202020204" pitchFamily="34" charset="0"/>
                <a:cs typeface="Arial" panose="020B0604020202020204" pitchFamily="34" charset="0"/>
              </a:rPr>
              <a:t>Mary MacKillop Today’s projects:</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Help women learn skills to earn a fair income and lead their communities</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Give children education opportunities in the most remote and disadvantaged areas</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Improve the skills of dedicated teachers in marginalised communities</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Mentor parents so they can play an active role in their children’s learning at home</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Fight preventable diseases in schools</a:t>
            </a:r>
            <a:r>
              <a:rPr lang="en-US" sz="2100" dirty="0">
                <a:latin typeface="Arial" panose="020B0604020202020204" pitchFamily="34" charset="0"/>
                <a:cs typeface="Arial" panose="020B0604020202020204" pitchFamily="34" charset="0"/>
              </a:rPr>
              <a:t> </a:t>
            </a:r>
          </a:p>
          <a:p>
            <a:pPr marL="342900" indent="-342900">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Help aspiring students pursue higher education through a First Nations Tertiary Scholarship</a:t>
            </a:r>
            <a:r>
              <a:rPr lang="en-US" sz="2100" dirty="0">
                <a:latin typeface="Arial" panose="020B0604020202020204" pitchFamily="34" charset="0"/>
                <a:cs typeface="Arial" panose="020B0604020202020204" pitchFamily="34" charset="0"/>
              </a:rPr>
              <a:t> </a:t>
            </a:r>
          </a:p>
          <a:p>
            <a:pPr marL="342900" indent="-342900" algn="l">
              <a:lnSpc>
                <a:spcPct val="110000"/>
              </a:lnSpc>
              <a:buFont typeface="Arial" panose="020B0604020202020204" pitchFamily="34" charset="0"/>
              <a:buChar char="•"/>
            </a:pPr>
            <a:r>
              <a:rPr lang="en-AU" sz="2100" dirty="0">
                <a:latin typeface="Arial" panose="020B0604020202020204" pitchFamily="34" charset="0"/>
                <a:cs typeface="Arial" panose="020B0604020202020204" pitchFamily="34" charset="0"/>
              </a:rPr>
              <a:t>Give people in economic hardship the opportunity to become financially stable</a:t>
            </a:r>
            <a:r>
              <a:rPr lang="en-US" sz="21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215900" indent="-215900" algn="l">
              <a:lnSpc>
                <a:spcPct val="110000"/>
              </a:lnSpc>
              <a:buFont typeface="Arial" panose="020B0604020202020204" pitchFamily="34" charset="0"/>
              <a:buChar char="•"/>
            </a:pPr>
            <a:endParaRPr lang="en-AU" sz="1400"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AU" sz="1400" dirty="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sz="1400" dirty="0">
              <a:latin typeface="HelveticaNeue" panose="00000400000000000000" pitchFamily="2" charset="0"/>
              <a:cs typeface="Arial"/>
            </a:endParaRPr>
          </a:p>
          <a:p>
            <a:pPr marL="215900" indent="-215900">
              <a:lnSpc>
                <a:spcPct val="110000"/>
              </a:lnSpc>
            </a:pPr>
            <a:endParaRPr lang="en-US" sz="1400" dirty="0">
              <a:latin typeface="Arial"/>
              <a:cs typeface="Arial" panose="020B0604020202020204" pitchFamily="34" charset="0"/>
            </a:endParaRPr>
          </a:p>
        </p:txBody>
      </p:sp>
    </p:spTree>
    <p:extLst>
      <p:ext uri="{BB962C8B-B14F-4D97-AF65-F5344CB8AC3E}">
        <p14:creationId xmlns:p14="http://schemas.microsoft.com/office/powerpoint/2010/main" val="33750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E76D44C-B2A6-084F-BB40-18C2E94C92AD}"/>
              </a:ext>
            </a:extLst>
          </p:cNvPr>
          <p:cNvSpPr>
            <a:spLocks noGrp="1"/>
          </p:cNvSpPr>
          <p:nvPr>
            <p:ph type="body" idx="1"/>
          </p:nvPr>
        </p:nvSpPr>
        <p:spPr>
          <a:xfrm>
            <a:off x="786163" y="1597556"/>
            <a:ext cx="5891714" cy="4580506"/>
          </a:xfrm>
        </p:spPr>
        <p:txBody>
          <a:bodyPr vert="horz" lIns="0" tIns="0" rIns="0" bIns="0" rtlCol="0" anchor="t">
            <a:normAutofit fontScale="92500" lnSpcReduction="10000"/>
          </a:bodyPr>
          <a:lstStyle/>
          <a:p>
            <a:r>
              <a:rPr lang="en-AU" sz="3000" dirty="0">
                <a:latin typeface="Arial" panose="020B0604020202020204" pitchFamily="34" charset="0"/>
                <a:cs typeface="Arial" panose="020B0604020202020204" pitchFamily="34" charset="0"/>
              </a:rPr>
              <a:t>This August, let’s walk in the footsteps of Australia’s most loved Saint. </a:t>
            </a:r>
          </a:p>
          <a:p>
            <a:r>
              <a:rPr lang="en-AU" sz="3000" dirty="0">
                <a:latin typeface="Arial" panose="020B0604020202020204" pitchFamily="34" charset="0"/>
                <a:cs typeface="Arial" panose="020B0604020202020204" pitchFamily="34" charset="0"/>
              </a:rPr>
              <a:t>Just like Mary MacKillop…</a:t>
            </a:r>
          </a:p>
          <a:p>
            <a:r>
              <a:rPr lang="en-AU" sz="3000" dirty="0">
                <a:latin typeface="Arial" panose="020B0604020202020204" pitchFamily="34" charset="0"/>
                <a:cs typeface="Arial" panose="020B0604020202020204" pitchFamily="34" charset="0"/>
              </a:rPr>
              <a:t>Let’s be fierce in the face of adversity. </a:t>
            </a:r>
          </a:p>
          <a:p>
            <a:r>
              <a:rPr lang="en-AU" sz="3000" dirty="0">
                <a:latin typeface="Arial" panose="020B0604020202020204" pitchFamily="34" charset="0"/>
                <a:cs typeface="Arial" panose="020B0604020202020204" pitchFamily="34" charset="0"/>
              </a:rPr>
              <a:t>Let’s be fair and act when we see injustice. </a:t>
            </a:r>
          </a:p>
          <a:p>
            <a:r>
              <a:rPr lang="en-AU" sz="3000" dirty="0">
                <a:latin typeface="Arial" panose="020B0604020202020204" pitchFamily="34" charset="0"/>
                <a:cs typeface="Arial" panose="020B0604020202020204" pitchFamily="34" charset="0"/>
              </a:rPr>
              <a:t>Let’s give love to those we encounter each day. </a:t>
            </a:r>
          </a:p>
          <a:p>
            <a:r>
              <a:rPr lang="en-AU" sz="3000" dirty="0">
                <a:latin typeface="Arial" panose="020B0604020202020204" pitchFamily="34" charset="0"/>
                <a:cs typeface="Arial" panose="020B0604020202020204" pitchFamily="34" charset="0"/>
              </a:rPr>
              <a:t>Together, let’s be Fierce for Fair. </a:t>
            </a:r>
          </a:p>
          <a:p>
            <a:pPr marL="215900" indent="-215900">
              <a:lnSpc>
                <a:spcPct val="110000"/>
              </a:lnSpc>
            </a:pPr>
            <a:endParaRPr lang="en-US" dirty="0">
              <a:latin typeface="Arial"/>
              <a:cs typeface="Arial" panose="020B0604020202020204" pitchFamily="34" charset="0"/>
            </a:endParaRPr>
          </a:p>
        </p:txBody>
      </p:sp>
      <p:pic>
        <p:nvPicPr>
          <p:cNvPr id="7" name="Picture 6" descr="A person in a robe with flowers&#10;&#10;Description automatically generated">
            <a:extLst>
              <a:ext uri="{FF2B5EF4-FFF2-40B4-BE49-F238E27FC236}">
                <a16:creationId xmlns:a16="http://schemas.microsoft.com/office/drawing/2014/main" id="{960FD413-8CE2-A3A3-CA72-0534FE27CB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7416" y="147540"/>
            <a:ext cx="6342185" cy="6710460"/>
          </a:xfrm>
          <a:prstGeom prst="rect">
            <a:avLst/>
          </a:prstGeom>
        </p:spPr>
      </p:pic>
    </p:spTree>
    <p:extLst>
      <p:ext uri="{BB962C8B-B14F-4D97-AF65-F5344CB8AC3E}">
        <p14:creationId xmlns:p14="http://schemas.microsoft.com/office/powerpoint/2010/main" val="895581633"/>
      </p:ext>
    </p:extLst>
  </p:cSld>
  <p:clrMapOvr>
    <a:masterClrMapping/>
  </p:clrMapOvr>
</p:sld>
</file>

<file path=ppt/theme/theme1.xml><?xml version="1.0" encoding="utf-8"?>
<a:theme xmlns:a="http://schemas.openxmlformats.org/drawingml/2006/main" name="Office Theme">
  <a:themeElements>
    <a:clrScheme name="Mary MacKillop">
      <a:dk1>
        <a:srgbClr val="000000"/>
      </a:dk1>
      <a:lt1>
        <a:srgbClr val="FFFFFF"/>
      </a:lt1>
      <a:dk2>
        <a:srgbClr val="2EB3B8"/>
      </a:dk2>
      <a:lt2>
        <a:srgbClr val="F3CDC3"/>
      </a:lt2>
      <a:accent1>
        <a:srgbClr val="802226"/>
      </a:accent1>
      <a:accent2>
        <a:srgbClr val="DC6126"/>
      </a:accent2>
      <a:accent3>
        <a:srgbClr val="5C7760"/>
      </a:accent3>
      <a:accent4>
        <a:srgbClr val="EAA888"/>
      </a:accent4>
      <a:accent5>
        <a:srgbClr val="09080C"/>
      </a:accent5>
      <a:accent6>
        <a:srgbClr val="EBF0FA"/>
      </a:accent6>
      <a:hlink>
        <a:srgbClr val="09080C"/>
      </a:hlink>
      <a:folHlink>
        <a:srgbClr val="2EB3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19" ma:contentTypeDescription="Create a new document." ma:contentTypeScope="" ma:versionID="046af51a9ff7bff378b2adcc1e324eb4">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7a151aac1ac52c2282d18d3099c7c4ed"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D4A6C-4F08-4678-A807-345E28E6363A}">
  <ds:schemaRefs>
    <ds:schemaRef ds:uri="http://schemas.microsoft.com/sharepoint/v3/contenttype/forms"/>
  </ds:schemaRefs>
</ds:datastoreItem>
</file>

<file path=customXml/itemProps2.xml><?xml version="1.0" encoding="utf-8"?>
<ds:datastoreItem xmlns:ds="http://schemas.openxmlformats.org/officeDocument/2006/customXml" ds:itemID="{91D7730A-4FB4-40E2-A812-9332A647019C}">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7079946-df9e-4599-9fca-d5b91b044c06"/>
    <ds:schemaRef ds:uri="aeb80b8a-34cd-4ee4-afdf-3f63f5ca5c78"/>
    <ds:schemaRef ds:uri="http://www.w3.org/XML/1998/namespace"/>
  </ds:schemaRefs>
</ds:datastoreItem>
</file>

<file path=customXml/itemProps3.xml><?xml version="1.0" encoding="utf-8"?>
<ds:datastoreItem xmlns:ds="http://schemas.openxmlformats.org/officeDocument/2006/customXml" ds:itemID="{0D9E893F-72AD-472B-9E7D-1B4097CD4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b80b8a-34cd-4ee4-afdf-3f63f5ca5c78"/>
    <ds:schemaRef ds:uri="a7079946-df9e-4599-9fca-d5b91b044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221</TotalTime>
  <Words>1383</Words>
  <Application>Microsoft Office PowerPoint</Application>
  <PresentationFormat>Widescreen</PresentationFormat>
  <Paragraphs>109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vt:lpstr>
      <vt:lpstr>Who is Mary MacKillop?</vt:lpstr>
      <vt:lpstr>Who is Mary MacKillop?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Marty</dc:creator>
  <cp:lastModifiedBy>Fiona Jones</cp:lastModifiedBy>
  <cp:revision>60</cp:revision>
  <dcterms:created xsi:type="dcterms:W3CDTF">2020-07-16T23:33:39Z</dcterms:created>
  <dcterms:modified xsi:type="dcterms:W3CDTF">2023-07-28T04:03:27Z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y fmtid="{D5CDD505-2E9C-101B-9397-08002B2CF9AE}" pid="3" name="MediaServiceImageTags">
    <vt:lpwstr/>
  </property>
</Properties>
</file>